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Layouts/slideLayout8.xml" ContentType="application/vnd.openxmlformats-officedocument.presentationml.slideLayout+xml"/>
  <Override PartName="/ppt/diagrams/colors1.xml" ContentType="application/vnd.openxmlformats-officedocument.drawingml.diagramColors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diagrams/layout1.xml" ContentType="application/vnd.openxmlformats-officedocument.drawingml.diagramLayout+xml"/>
  <Default Extension="xlsx" ContentType="application/vnd.openxmlformats-officedocument.spreadsheetml.sheet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diagrams/data1.xml" ContentType="application/vnd.openxmlformats-officedocument.drawingml.diagramData+xml"/>
  <Override PartName="/ppt/charts/chart1.xml" ContentType="application/vnd.openxmlformats-officedocument.drawingml.char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diagrams/drawing1.xml" ContentType="application/vnd.ms-office.drawingml.diagramDrawing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diagrams/quickStyle1.xml" ContentType="application/vnd.openxmlformats-officedocument.drawingml.diagramStyle+xml"/>
  <Default Extension="emf" ContentType="image/x-emf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49"/>
  </p:notesMasterIdLst>
  <p:sldIdLst>
    <p:sldId id="256" r:id="rId2"/>
    <p:sldId id="332" r:id="rId3"/>
    <p:sldId id="344" r:id="rId4"/>
    <p:sldId id="345" r:id="rId5"/>
    <p:sldId id="306" r:id="rId6"/>
    <p:sldId id="326" r:id="rId7"/>
    <p:sldId id="327" r:id="rId8"/>
    <p:sldId id="328" r:id="rId9"/>
    <p:sldId id="329" r:id="rId10"/>
    <p:sldId id="330" r:id="rId11"/>
    <p:sldId id="334" r:id="rId12"/>
    <p:sldId id="291" r:id="rId13"/>
    <p:sldId id="348" r:id="rId14"/>
    <p:sldId id="343" r:id="rId15"/>
    <p:sldId id="267" r:id="rId16"/>
    <p:sldId id="258" r:id="rId17"/>
    <p:sldId id="333" r:id="rId18"/>
    <p:sldId id="262" r:id="rId19"/>
    <p:sldId id="292" r:id="rId20"/>
    <p:sldId id="259" r:id="rId21"/>
    <p:sldId id="280" r:id="rId22"/>
    <p:sldId id="331" r:id="rId23"/>
    <p:sldId id="336" r:id="rId24"/>
    <p:sldId id="347" r:id="rId25"/>
    <p:sldId id="307" r:id="rId26"/>
    <p:sldId id="350" r:id="rId27"/>
    <p:sldId id="277" r:id="rId28"/>
    <p:sldId id="296" r:id="rId29"/>
    <p:sldId id="297" r:id="rId30"/>
    <p:sldId id="278" r:id="rId31"/>
    <p:sldId id="310" r:id="rId32"/>
    <p:sldId id="337" r:id="rId33"/>
    <p:sldId id="338" r:id="rId34"/>
    <p:sldId id="339" r:id="rId35"/>
    <p:sldId id="298" r:id="rId36"/>
    <p:sldId id="335" r:id="rId37"/>
    <p:sldId id="301" r:id="rId38"/>
    <p:sldId id="264" r:id="rId39"/>
    <p:sldId id="311" r:id="rId40"/>
    <p:sldId id="312" r:id="rId41"/>
    <p:sldId id="340" r:id="rId42"/>
    <p:sldId id="341" r:id="rId43"/>
    <p:sldId id="342" r:id="rId44"/>
    <p:sldId id="304" r:id="rId45"/>
    <p:sldId id="309" r:id="rId46"/>
    <p:sldId id="318" r:id="rId47"/>
    <p:sldId id="346" r:id="rId4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5050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185" autoAdjust="0"/>
    <p:restoredTop sz="98410" autoAdjust="0"/>
  </p:normalViewPr>
  <p:slideViewPr>
    <p:cSldViewPr>
      <p:cViewPr>
        <p:scale>
          <a:sx n="75" d="100"/>
          <a:sy n="75" d="100"/>
        </p:scale>
        <p:origin x="-660" y="-23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Office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chart>
    <c:plotArea>
      <c:layout>
        <c:manualLayout>
          <c:layoutTarget val="inner"/>
          <c:xMode val="edge"/>
          <c:yMode val="edge"/>
          <c:x val="0.13734556269341677"/>
          <c:y val="7.9718400248090571E-2"/>
          <c:w val="0.60543790037896816"/>
          <c:h val="0.7220620211465415"/>
        </c:manualLayout>
      </c:layout>
      <c:barChart>
        <c:barDir val="col"/>
        <c:grouping val="clustered"/>
        <c:ser>
          <c:idx val="0"/>
          <c:order val="0"/>
          <c:tx>
            <c:strRef>
              <c:f>Sheet1!$B$1</c:f>
              <c:strCache>
                <c:ptCount val="1"/>
                <c:pt idx="0">
                  <c:v>Random</c:v>
                </c:pt>
              </c:strCache>
            </c:strRef>
          </c:tx>
          <c:cat>
            <c:strRef>
              <c:f>Sheet1!$A$2:$A$4</c:f>
              <c:strCache>
                <c:ptCount val="3"/>
                <c:pt idx="0">
                  <c:v>Жанры(10)</c:v>
                </c:pt>
                <c:pt idx="1">
                  <c:v>Класика(4)</c:v>
                </c:pt>
                <c:pt idx="2">
                  <c:v>Джаз(6)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10</c:v>
                </c:pt>
                <c:pt idx="1">
                  <c:v>25</c:v>
                </c:pt>
                <c:pt idx="2">
                  <c:v>16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Классификация</c:v>
                </c:pt>
              </c:strCache>
            </c:strRef>
          </c:tx>
          <c:cat>
            <c:strRef>
              <c:f>Sheet1!$A$2:$A$4</c:f>
              <c:strCache>
                <c:ptCount val="3"/>
                <c:pt idx="0">
                  <c:v>Жанры(10)</c:v>
                </c:pt>
                <c:pt idx="1">
                  <c:v>Класика(4)</c:v>
                </c:pt>
                <c:pt idx="2">
                  <c:v>Джаз(6)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61</c:v>
                </c:pt>
                <c:pt idx="1">
                  <c:v>88</c:v>
                </c:pt>
                <c:pt idx="2">
                  <c:v>68</c:v>
                </c:pt>
              </c:numCache>
            </c:numRef>
          </c:val>
        </c:ser>
        <c:axId val="71383296"/>
        <c:axId val="71433600"/>
      </c:barChart>
      <c:catAx>
        <c:axId val="71383296"/>
        <c:scaling>
          <c:orientation val="minMax"/>
        </c:scaling>
        <c:axPos val="b"/>
        <c:tickLblPos val="nextTo"/>
        <c:txPr>
          <a:bodyPr/>
          <a:lstStyle/>
          <a:p>
            <a:pPr>
              <a:defRPr lang="en-US"/>
            </a:pPr>
            <a:endParaRPr lang="en-US"/>
          </a:p>
        </c:txPr>
        <c:crossAx val="71433600"/>
        <c:crosses val="autoZero"/>
        <c:auto val="1"/>
        <c:lblAlgn val="ctr"/>
        <c:lblOffset val="100"/>
      </c:catAx>
      <c:valAx>
        <c:axId val="71433600"/>
        <c:scaling>
          <c:orientation val="minMax"/>
        </c:scaling>
        <c:axPos val="l"/>
        <c:majorGridlines/>
        <c:numFmt formatCode="General" sourceLinked="1"/>
        <c:tickLblPos val="nextTo"/>
        <c:txPr>
          <a:bodyPr/>
          <a:lstStyle/>
          <a:p>
            <a:pPr>
              <a:defRPr lang="en-US"/>
            </a:pPr>
            <a:endParaRPr lang="en-US"/>
          </a:p>
        </c:txPr>
        <c:crossAx val="71383296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16454151128974043"/>
          <c:y val="3.0416193630625724E-3"/>
          <c:w val="0.61582317287964161"/>
          <c:h val="0.10307424385176966"/>
        </c:manualLayout>
      </c:layout>
      <c:txPr>
        <a:bodyPr/>
        <a:lstStyle/>
        <a:p>
          <a:pPr>
            <a:defRPr lang="en-US"/>
          </a:pPr>
          <a:endParaRPr lang="en-US"/>
        </a:p>
      </c:txPr>
    </c:legend>
    <c:plotVisOnly val="1"/>
  </c:chart>
  <c:spPr>
    <a:ln>
      <a:noFill/>
    </a:ln>
  </c:spPr>
  <c:txPr>
    <a:bodyPr/>
    <a:lstStyle/>
    <a:p>
      <a:pPr>
        <a:defRPr sz="1800"/>
      </a:pPr>
      <a:endParaRPr lang="en-US"/>
    </a:p>
  </c:txPr>
  <c:externalData r:id="rId1"/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6F824A1-DB27-4E1D-AE49-62E07DC6BF81}" type="doc">
      <dgm:prSet loTypeId="urn:microsoft.com/office/officeart/2005/8/layout/radial3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ECC01EF5-15FF-47CE-8323-7E3D9F920F98}">
      <dgm:prSet phldrT="[Text]"/>
      <dgm:spPr/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MIR</a:t>
          </a:r>
          <a:endParaRPr lang="ru-RU" dirty="0">
            <a:solidFill>
              <a:schemeClr val="tx1"/>
            </a:solidFill>
          </a:endParaRPr>
        </a:p>
      </dgm:t>
    </dgm:pt>
    <dgm:pt modelId="{E1CF50EB-4071-4396-AA50-9DEED391885F}" type="parTrans" cxnId="{EF984217-1515-428D-B29C-225676CAE4C0}">
      <dgm:prSet/>
      <dgm:spPr/>
      <dgm:t>
        <a:bodyPr/>
        <a:lstStyle/>
        <a:p>
          <a:endParaRPr lang="ru-RU"/>
        </a:p>
      </dgm:t>
    </dgm:pt>
    <dgm:pt modelId="{E1FD7754-BD4B-4152-B1C8-1221F70B5EC9}" type="sibTrans" cxnId="{EF984217-1515-428D-B29C-225676CAE4C0}">
      <dgm:prSet/>
      <dgm:spPr/>
      <dgm:t>
        <a:bodyPr/>
        <a:lstStyle/>
        <a:p>
          <a:endParaRPr lang="ru-RU"/>
        </a:p>
      </dgm:t>
    </dgm:pt>
    <dgm:pt modelId="{907ECBCB-E7F8-485D-A8CB-CC8B80A999DD}">
      <dgm:prSet phldrT="[Text]"/>
      <dgm:spPr/>
      <dgm:t>
        <a:bodyPr/>
        <a:lstStyle/>
        <a:p>
          <a:r>
            <a:rPr lang="ru-RU" dirty="0" smtClean="0"/>
            <a:t>Библиотечное дело</a:t>
          </a:r>
          <a:endParaRPr lang="en-US" dirty="0" smtClean="0"/>
        </a:p>
        <a:p>
          <a:r>
            <a:rPr lang="ru-RU" dirty="0" smtClean="0"/>
            <a:t>(</a:t>
          </a:r>
          <a:r>
            <a:rPr lang="en-US" dirty="0" smtClean="0"/>
            <a:t>Library Science</a:t>
          </a:r>
          <a:r>
            <a:rPr lang="ru-RU" dirty="0" smtClean="0"/>
            <a:t>)</a:t>
          </a:r>
          <a:endParaRPr lang="ru-RU" dirty="0"/>
        </a:p>
      </dgm:t>
    </dgm:pt>
    <dgm:pt modelId="{27C096E4-07E3-467B-B358-CA6853FE576F}" type="parTrans" cxnId="{AF3BA0BB-6357-4526-B959-C4FA0D6C404C}">
      <dgm:prSet/>
      <dgm:spPr/>
      <dgm:t>
        <a:bodyPr/>
        <a:lstStyle/>
        <a:p>
          <a:endParaRPr lang="ru-RU"/>
        </a:p>
      </dgm:t>
    </dgm:pt>
    <dgm:pt modelId="{8B01D972-1C4F-4A37-B5B4-F4131A50BD97}" type="sibTrans" cxnId="{AF3BA0BB-6357-4526-B959-C4FA0D6C404C}">
      <dgm:prSet/>
      <dgm:spPr/>
      <dgm:t>
        <a:bodyPr/>
        <a:lstStyle/>
        <a:p>
          <a:endParaRPr lang="ru-RU"/>
        </a:p>
      </dgm:t>
    </dgm:pt>
    <dgm:pt modelId="{5460FEAD-9C45-4047-8D8D-E116DCEA8C59}">
      <dgm:prSet phldrT="[Text]"/>
      <dgm:spPr/>
      <dgm:t>
        <a:bodyPr/>
        <a:lstStyle/>
        <a:p>
          <a:r>
            <a:rPr lang="ru-RU" dirty="0" smtClean="0"/>
            <a:t>Информатика</a:t>
          </a:r>
        </a:p>
        <a:p>
          <a:r>
            <a:rPr lang="ru-RU" dirty="0" smtClean="0"/>
            <a:t>(</a:t>
          </a:r>
          <a:r>
            <a:rPr lang="en-US" dirty="0" smtClean="0"/>
            <a:t>Information Science</a:t>
          </a:r>
          <a:r>
            <a:rPr lang="ru-RU" dirty="0" smtClean="0"/>
            <a:t>)</a:t>
          </a:r>
          <a:endParaRPr lang="ru-RU" dirty="0"/>
        </a:p>
      </dgm:t>
    </dgm:pt>
    <dgm:pt modelId="{965F9D70-8429-462B-8769-7FD5C60099A8}" type="parTrans" cxnId="{E128E4D3-4A1C-4CAD-A28E-44553E54E495}">
      <dgm:prSet/>
      <dgm:spPr/>
      <dgm:t>
        <a:bodyPr/>
        <a:lstStyle/>
        <a:p>
          <a:endParaRPr lang="ru-RU"/>
        </a:p>
      </dgm:t>
    </dgm:pt>
    <dgm:pt modelId="{2F14A41B-03CD-4200-8B85-3AC1DAF9ACFB}" type="sibTrans" cxnId="{E128E4D3-4A1C-4CAD-A28E-44553E54E495}">
      <dgm:prSet/>
      <dgm:spPr/>
      <dgm:t>
        <a:bodyPr/>
        <a:lstStyle/>
        <a:p>
          <a:endParaRPr lang="ru-RU"/>
        </a:p>
      </dgm:t>
    </dgm:pt>
    <dgm:pt modelId="{3B110FB0-5BA2-49DE-A69F-AC387E492EA9}">
      <dgm:prSet phldrT="[Text]"/>
      <dgm:spPr/>
      <dgm:t>
        <a:bodyPr/>
        <a:lstStyle/>
        <a:p>
          <a:r>
            <a:rPr lang="ru-RU" dirty="0" smtClean="0"/>
            <a:t>Компьютерная Наука</a:t>
          </a:r>
        </a:p>
        <a:p>
          <a:r>
            <a:rPr lang="ru-RU" dirty="0" smtClean="0"/>
            <a:t>(</a:t>
          </a:r>
          <a:r>
            <a:rPr lang="en-US" dirty="0" smtClean="0"/>
            <a:t>Computer Science</a:t>
          </a:r>
          <a:r>
            <a:rPr lang="ru-RU" dirty="0" smtClean="0"/>
            <a:t>)</a:t>
          </a:r>
          <a:endParaRPr lang="ru-RU" dirty="0"/>
        </a:p>
      </dgm:t>
    </dgm:pt>
    <dgm:pt modelId="{44A57308-9EE7-4CB2-97F8-F32CA3680A28}" type="parTrans" cxnId="{5684BA76-6A53-4D92-9566-1700C99ED8E6}">
      <dgm:prSet/>
      <dgm:spPr/>
      <dgm:t>
        <a:bodyPr/>
        <a:lstStyle/>
        <a:p>
          <a:endParaRPr lang="ru-RU"/>
        </a:p>
      </dgm:t>
    </dgm:pt>
    <dgm:pt modelId="{4191267C-35A3-4AD0-9EB7-3AF1431124BF}" type="sibTrans" cxnId="{5684BA76-6A53-4D92-9566-1700C99ED8E6}">
      <dgm:prSet/>
      <dgm:spPr/>
      <dgm:t>
        <a:bodyPr/>
        <a:lstStyle/>
        <a:p>
          <a:endParaRPr lang="ru-RU"/>
        </a:p>
      </dgm:t>
    </dgm:pt>
    <dgm:pt modelId="{8F59F0E7-15AD-4D80-B52B-D6AF10A12B98}">
      <dgm:prSet phldrT="[Text]"/>
      <dgm:spPr/>
      <dgm:t>
        <a:bodyPr/>
        <a:lstStyle/>
        <a:p>
          <a:r>
            <a:rPr lang="en-US" dirty="0" smtClean="0"/>
            <a:t>Music cognition</a:t>
          </a:r>
          <a:endParaRPr lang="ru-RU" dirty="0"/>
        </a:p>
      </dgm:t>
    </dgm:pt>
    <dgm:pt modelId="{15C30B9D-2748-403B-ABA7-393E4FA87B24}" type="parTrans" cxnId="{DFB60020-4F73-4C5D-A064-98325911859F}">
      <dgm:prSet/>
      <dgm:spPr/>
      <dgm:t>
        <a:bodyPr/>
        <a:lstStyle/>
        <a:p>
          <a:endParaRPr lang="ru-RU"/>
        </a:p>
      </dgm:t>
    </dgm:pt>
    <dgm:pt modelId="{5AB723FD-335C-43DF-96F8-0CADAB375947}" type="sibTrans" cxnId="{DFB60020-4F73-4C5D-A064-98325911859F}">
      <dgm:prSet/>
      <dgm:spPr/>
      <dgm:t>
        <a:bodyPr/>
        <a:lstStyle/>
        <a:p>
          <a:endParaRPr lang="ru-RU"/>
        </a:p>
      </dgm:t>
    </dgm:pt>
    <dgm:pt modelId="{A9EEFAD7-FB3A-4228-BD0F-19058F8D6EC2}">
      <dgm:prSet/>
      <dgm:spPr/>
      <dgm:t>
        <a:bodyPr/>
        <a:lstStyle/>
        <a:p>
          <a:r>
            <a:rPr lang="en-US" dirty="0" smtClean="0"/>
            <a:t>Music psychology</a:t>
          </a:r>
          <a:endParaRPr lang="ru-RU" dirty="0"/>
        </a:p>
      </dgm:t>
    </dgm:pt>
    <dgm:pt modelId="{4E19ED60-81C9-4977-9ED1-448EB02F4C0E}" type="parTrans" cxnId="{9AABE8BB-77FC-4986-BDCE-32031604C875}">
      <dgm:prSet/>
      <dgm:spPr/>
      <dgm:t>
        <a:bodyPr/>
        <a:lstStyle/>
        <a:p>
          <a:endParaRPr lang="ru-RU"/>
        </a:p>
      </dgm:t>
    </dgm:pt>
    <dgm:pt modelId="{DA16C0AC-9AB3-4198-9D6C-E005A760BA0E}" type="sibTrans" cxnId="{9AABE8BB-77FC-4986-BDCE-32031604C875}">
      <dgm:prSet/>
      <dgm:spPr/>
      <dgm:t>
        <a:bodyPr/>
        <a:lstStyle/>
        <a:p>
          <a:endParaRPr lang="ru-RU"/>
        </a:p>
      </dgm:t>
    </dgm:pt>
    <dgm:pt modelId="{F5BBFB5C-92A8-4A58-A2A3-C9FE6DB35BF9}">
      <dgm:prSet/>
      <dgm:spPr/>
      <dgm:t>
        <a:bodyPr/>
        <a:lstStyle/>
        <a:p>
          <a:r>
            <a:rPr lang="ru-RU" dirty="0" smtClean="0"/>
            <a:t>Теория Музыки</a:t>
          </a:r>
        </a:p>
        <a:p>
          <a:r>
            <a:rPr lang="ru-RU" dirty="0" smtClean="0"/>
            <a:t>(</a:t>
          </a:r>
          <a:r>
            <a:rPr lang="en-US" dirty="0" smtClean="0"/>
            <a:t>Music theory</a:t>
          </a:r>
          <a:r>
            <a:rPr lang="ru-RU" dirty="0" smtClean="0"/>
            <a:t>)</a:t>
          </a:r>
          <a:endParaRPr lang="ru-RU" dirty="0"/>
        </a:p>
      </dgm:t>
    </dgm:pt>
    <dgm:pt modelId="{62437A03-B39A-41AC-A35F-DFAE13AA8458}" type="parTrans" cxnId="{C1F2DD68-B200-4964-BAA0-22F1F04FF3B9}">
      <dgm:prSet/>
      <dgm:spPr/>
      <dgm:t>
        <a:bodyPr/>
        <a:lstStyle/>
        <a:p>
          <a:endParaRPr lang="ru-RU"/>
        </a:p>
      </dgm:t>
    </dgm:pt>
    <dgm:pt modelId="{19D58EE1-309C-47E5-ADF2-E4F284A5A62A}" type="sibTrans" cxnId="{C1F2DD68-B200-4964-BAA0-22F1F04FF3B9}">
      <dgm:prSet/>
      <dgm:spPr/>
      <dgm:t>
        <a:bodyPr/>
        <a:lstStyle/>
        <a:p>
          <a:endParaRPr lang="ru-RU"/>
        </a:p>
      </dgm:t>
    </dgm:pt>
    <dgm:pt modelId="{FD261A9D-A9B9-443E-832C-90C623DBA909}">
      <dgm:prSet phldrT="[Text]"/>
      <dgm:spPr/>
      <dgm:t>
        <a:bodyPr/>
        <a:lstStyle/>
        <a:p>
          <a:r>
            <a:rPr lang="en-US" dirty="0" smtClean="0"/>
            <a:t>Audio Engineering</a:t>
          </a:r>
          <a:endParaRPr lang="ru-RU" dirty="0"/>
        </a:p>
      </dgm:t>
    </dgm:pt>
    <dgm:pt modelId="{BB8EB27E-3A2D-4748-A6D5-72E30FB6D505}" type="parTrans" cxnId="{FF8C6671-6F9C-4B9B-8103-24CC5E84777C}">
      <dgm:prSet/>
      <dgm:spPr/>
      <dgm:t>
        <a:bodyPr/>
        <a:lstStyle/>
        <a:p>
          <a:endParaRPr lang="ru-RU"/>
        </a:p>
      </dgm:t>
    </dgm:pt>
    <dgm:pt modelId="{FAB58E62-7133-4B93-BA5D-92AE661BD076}" type="sibTrans" cxnId="{FF8C6671-6F9C-4B9B-8103-24CC5E84777C}">
      <dgm:prSet/>
      <dgm:spPr/>
      <dgm:t>
        <a:bodyPr/>
        <a:lstStyle/>
        <a:p>
          <a:endParaRPr lang="ru-RU"/>
        </a:p>
      </dgm:t>
    </dgm:pt>
    <dgm:pt modelId="{9B98F4A3-331E-4CCA-AAB3-9E788A7E568D}">
      <dgm:prSet phldrT="[Text]"/>
      <dgm:spPr/>
      <dgm:t>
        <a:bodyPr/>
        <a:lstStyle/>
        <a:p>
          <a:r>
            <a:rPr lang="ru-RU" dirty="0" smtClean="0"/>
            <a:t>Музыковедение</a:t>
          </a:r>
        </a:p>
        <a:p>
          <a:r>
            <a:rPr lang="ru-RU" dirty="0" smtClean="0"/>
            <a:t>(</a:t>
          </a:r>
          <a:r>
            <a:rPr lang="en-US" dirty="0" smtClean="0"/>
            <a:t>Musicology</a:t>
          </a:r>
          <a:r>
            <a:rPr lang="ru-RU" dirty="0" smtClean="0"/>
            <a:t>)</a:t>
          </a:r>
          <a:endParaRPr lang="ru-RU" dirty="0"/>
        </a:p>
      </dgm:t>
    </dgm:pt>
    <dgm:pt modelId="{8E096FFD-C7A2-4A06-9A65-F3FEA9377BEB}" type="parTrans" cxnId="{FD2ECC0A-35A2-411D-A6DB-8A059C4F1304}">
      <dgm:prSet/>
      <dgm:spPr/>
      <dgm:t>
        <a:bodyPr/>
        <a:lstStyle/>
        <a:p>
          <a:endParaRPr lang="ru-RU"/>
        </a:p>
      </dgm:t>
    </dgm:pt>
    <dgm:pt modelId="{E7D30A7F-30FC-43C0-B811-3A25B6C43711}" type="sibTrans" cxnId="{FD2ECC0A-35A2-411D-A6DB-8A059C4F1304}">
      <dgm:prSet/>
      <dgm:spPr/>
      <dgm:t>
        <a:bodyPr/>
        <a:lstStyle/>
        <a:p>
          <a:endParaRPr lang="ru-RU"/>
        </a:p>
      </dgm:t>
    </dgm:pt>
    <dgm:pt modelId="{66A01F32-7773-4ED3-B7BC-BD77FC2E35AB}" type="pres">
      <dgm:prSet presAssocID="{D6F824A1-DB27-4E1D-AE49-62E07DC6BF81}" presName="composite" presStyleCnt="0">
        <dgm:presLayoutVars>
          <dgm:chMax val="1"/>
          <dgm:dir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3D7E8B7F-949B-49D4-B8BC-2006C0E0C88A}" type="pres">
      <dgm:prSet presAssocID="{D6F824A1-DB27-4E1D-AE49-62E07DC6BF81}" presName="radial" presStyleCnt="0">
        <dgm:presLayoutVars>
          <dgm:animLvl val="ctr"/>
        </dgm:presLayoutVars>
      </dgm:prSet>
      <dgm:spPr/>
    </dgm:pt>
    <dgm:pt modelId="{A82501E2-A47D-4064-BBDB-E9EBF7AAAA46}" type="pres">
      <dgm:prSet presAssocID="{ECC01EF5-15FF-47CE-8323-7E3D9F920F98}" presName="centerShape" presStyleLbl="vennNode1" presStyleIdx="0" presStyleCnt="9"/>
      <dgm:spPr/>
      <dgm:t>
        <a:bodyPr/>
        <a:lstStyle/>
        <a:p>
          <a:endParaRPr lang="ru-RU"/>
        </a:p>
      </dgm:t>
    </dgm:pt>
    <dgm:pt modelId="{03E979AE-6CC8-4CFE-9096-C8D411672553}" type="pres">
      <dgm:prSet presAssocID="{907ECBCB-E7F8-485D-A8CB-CC8B80A999DD}" presName="node" presStyleLbl="vennNode1" presStyleIdx="1" presStyleCnt="9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683BAB38-9CF6-4B41-AB0D-3DDBCC184A13}" type="pres">
      <dgm:prSet presAssocID="{5460FEAD-9C45-4047-8D8D-E116DCEA8C59}" presName="node" presStyleLbl="vennNode1" presStyleIdx="2" presStyleCnt="9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FE42799C-7D1F-4FC7-9410-F1B700F617A5}" type="pres">
      <dgm:prSet presAssocID="{3B110FB0-5BA2-49DE-A69F-AC387E492EA9}" presName="node" presStyleLbl="vennNode1" presStyleIdx="3" presStyleCnt="9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8E013549-4715-47F8-89BD-90AE7F0DFDEE}" type="pres">
      <dgm:prSet presAssocID="{FD261A9D-A9B9-443E-832C-90C623DBA909}" presName="node" presStyleLbl="vennNode1" presStyleIdx="4" presStyleCnt="9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AF5CC14E-E15B-439C-9D63-698E33A64030}" type="pres">
      <dgm:prSet presAssocID="{8F59F0E7-15AD-4D80-B52B-D6AF10A12B98}" presName="node" presStyleLbl="vennNode1" presStyleIdx="5" presStyleCnt="9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8ACFA11B-1F99-4A92-B71D-DB3999DB1D45}" type="pres">
      <dgm:prSet presAssocID="{A9EEFAD7-FB3A-4228-BD0F-19058F8D6EC2}" presName="node" presStyleLbl="vennNode1" presStyleIdx="6" presStyleCnt="9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A0F8621D-0E90-424D-A491-D46587D275F9}" type="pres">
      <dgm:prSet presAssocID="{F5BBFB5C-92A8-4A58-A2A3-C9FE6DB35BF9}" presName="node" presStyleLbl="vennNode1" presStyleIdx="7" presStyleCnt="9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DCDEAE6A-2111-4F32-9F11-23C192030A19}" type="pres">
      <dgm:prSet presAssocID="{9B98F4A3-331E-4CCA-AAB3-9E788A7E568D}" presName="node" presStyleLbl="vennNode1" presStyleIdx="8" presStyleCnt="9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5684BA76-6A53-4D92-9566-1700C99ED8E6}" srcId="{ECC01EF5-15FF-47CE-8323-7E3D9F920F98}" destId="{3B110FB0-5BA2-49DE-A69F-AC387E492EA9}" srcOrd="2" destOrd="0" parTransId="{44A57308-9EE7-4CB2-97F8-F32CA3680A28}" sibTransId="{4191267C-35A3-4AD0-9EB7-3AF1431124BF}"/>
    <dgm:cxn modelId="{FF33162A-AEE9-4886-BAAF-A78C6D009DCC}" type="presOf" srcId="{907ECBCB-E7F8-485D-A8CB-CC8B80A999DD}" destId="{03E979AE-6CC8-4CFE-9096-C8D411672553}" srcOrd="0" destOrd="0" presId="urn:microsoft.com/office/officeart/2005/8/layout/radial3"/>
    <dgm:cxn modelId="{FD2ECC0A-35A2-411D-A6DB-8A059C4F1304}" srcId="{ECC01EF5-15FF-47CE-8323-7E3D9F920F98}" destId="{9B98F4A3-331E-4CCA-AAB3-9E788A7E568D}" srcOrd="7" destOrd="0" parTransId="{8E096FFD-C7A2-4A06-9A65-F3FEA9377BEB}" sibTransId="{E7D30A7F-30FC-43C0-B811-3A25B6C43711}"/>
    <dgm:cxn modelId="{9AABE8BB-77FC-4986-BDCE-32031604C875}" srcId="{ECC01EF5-15FF-47CE-8323-7E3D9F920F98}" destId="{A9EEFAD7-FB3A-4228-BD0F-19058F8D6EC2}" srcOrd="5" destOrd="0" parTransId="{4E19ED60-81C9-4977-9ED1-448EB02F4C0E}" sibTransId="{DA16C0AC-9AB3-4198-9D6C-E005A760BA0E}"/>
    <dgm:cxn modelId="{5BE62E22-59F6-428D-9AB8-F949517D185C}" type="presOf" srcId="{8F59F0E7-15AD-4D80-B52B-D6AF10A12B98}" destId="{AF5CC14E-E15B-439C-9D63-698E33A64030}" srcOrd="0" destOrd="0" presId="urn:microsoft.com/office/officeart/2005/8/layout/radial3"/>
    <dgm:cxn modelId="{ADD96D48-00FE-4C95-93B5-789EC1405075}" type="presOf" srcId="{9B98F4A3-331E-4CCA-AAB3-9E788A7E568D}" destId="{DCDEAE6A-2111-4F32-9F11-23C192030A19}" srcOrd="0" destOrd="0" presId="urn:microsoft.com/office/officeart/2005/8/layout/radial3"/>
    <dgm:cxn modelId="{FF8C6671-6F9C-4B9B-8103-24CC5E84777C}" srcId="{ECC01EF5-15FF-47CE-8323-7E3D9F920F98}" destId="{FD261A9D-A9B9-443E-832C-90C623DBA909}" srcOrd="3" destOrd="0" parTransId="{BB8EB27E-3A2D-4748-A6D5-72E30FB6D505}" sibTransId="{FAB58E62-7133-4B93-BA5D-92AE661BD076}"/>
    <dgm:cxn modelId="{DFB60020-4F73-4C5D-A064-98325911859F}" srcId="{ECC01EF5-15FF-47CE-8323-7E3D9F920F98}" destId="{8F59F0E7-15AD-4D80-B52B-D6AF10A12B98}" srcOrd="4" destOrd="0" parTransId="{15C30B9D-2748-403B-ABA7-393E4FA87B24}" sibTransId="{5AB723FD-335C-43DF-96F8-0CADAB375947}"/>
    <dgm:cxn modelId="{AF3BA0BB-6357-4526-B959-C4FA0D6C404C}" srcId="{ECC01EF5-15FF-47CE-8323-7E3D9F920F98}" destId="{907ECBCB-E7F8-485D-A8CB-CC8B80A999DD}" srcOrd="0" destOrd="0" parTransId="{27C096E4-07E3-467B-B358-CA6853FE576F}" sibTransId="{8B01D972-1C4F-4A37-B5B4-F4131A50BD97}"/>
    <dgm:cxn modelId="{C1F2DD68-B200-4964-BAA0-22F1F04FF3B9}" srcId="{ECC01EF5-15FF-47CE-8323-7E3D9F920F98}" destId="{F5BBFB5C-92A8-4A58-A2A3-C9FE6DB35BF9}" srcOrd="6" destOrd="0" parTransId="{62437A03-B39A-41AC-A35F-DFAE13AA8458}" sibTransId="{19D58EE1-309C-47E5-ADF2-E4F284A5A62A}"/>
    <dgm:cxn modelId="{EF984217-1515-428D-B29C-225676CAE4C0}" srcId="{D6F824A1-DB27-4E1D-AE49-62E07DC6BF81}" destId="{ECC01EF5-15FF-47CE-8323-7E3D9F920F98}" srcOrd="0" destOrd="0" parTransId="{E1CF50EB-4071-4396-AA50-9DEED391885F}" sibTransId="{E1FD7754-BD4B-4152-B1C8-1221F70B5EC9}"/>
    <dgm:cxn modelId="{F667C3D2-75AB-464D-8375-B2C212124E1A}" type="presOf" srcId="{FD261A9D-A9B9-443E-832C-90C623DBA909}" destId="{8E013549-4715-47F8-89BD-90AE7F0DFDEE}" srcOrd="0" destOrd="0" presId="urn:microsoft.com/office/officeart/2005/8/layout/radial3"/>
    <dgm:cxn modelId="{E128E4D3-4A1C-4CAD-A28E-44553E54E495}" srcId="{ECC01EF5-15FF-47CE-8323-7E3D9F920F98}" destId="{5460FEAD-9C45-4047-8D8D-E116DCEA8C59}" srcOrd="1" destOrd="0" parTransId="{965F9D70-8429-462B-8769-7FD5C60099A8}" sibTransId="{2F14A41B-03CD-4200-8B85-3AC1DAF9ACFB}"/>
    <dgm:cxn modelId="{EA8232F4-BE17-4D2D-BA3E-404D957E8340}" type="presOf" srcId="{5460FEAD-9C45-4047-8D8D-E116DCEA8C59}" destId="{683BAB38-9CF6-4B41-AB0D-3DDBCC184A13}" srcOrd="0" destOrd="0" presId="urn:microsoft.com/office/officeart/2005/8/layout/radial3"/>
    <dgm:cxn modelId="{D2AA12D7-68A5-443C-ADD8-AF1C24E10734}" type="presOf" srcId="{ECC01EF5-15FF-47CE-8323-7E3D9F920F98}" destId="{A82501E2-A47D-4064-BBDB-E9EBF7AAAA46}" srcOrd="0" destOrd="0" presId="urn:microsoft.com/office/officeart/2005/8/layout/radial3"/>
    <dgm:cxn modelId="{5E276995-DFE7-47A4-AB3A-5A78307BB5A2}" type="presOf" srcId="{D6F824A1-DB27-4E1D-AE49-62E07DC6BF81}" destId="{66A01F32-7773-4ED3-B7BC-BD77FC2E35AB}" srcOrd="0" destOrd="0" presId="urn:microsoft.com/office/officeart/2005/8/layout/radial3"/>
    <dgm:cxn modelId="{D789E139-AA80-4E93-9662-B8159D547B58}" type="presOf" srcId="{A9EEFAD7-FB3A-4228-BD0F-19058F8D6EC2}" destId="{8ACFA11B-1F99-4A92-B71D-DB3999DB1D45}" srcOrd="0" destOrd="0" presId="urn:microsoft.com/office/officeart/2005/8/layout/radial3"/>
    <dgm:cxn modelId="{4E02E177-A44F-4847-BAB9-C4B11A0B5408}" type="presOf" srcId="{3B110FB0-5BA2-49DE-A69F-AC387E492EA9}" destId="{FE42799C-7D1F-4FC7-9410-F1B700F617A5}" srcOrd="0" destOrd="0" presId="urn:microsoft.com/office/officeart/2005/8/layout/radial3"/>
    <dgm:cxn modelId="{9ACC4B95-EB7F-4B57-9547-C2903A14CC22}" type="presOf" srcId="{F5BBFB5C-92A8-4A58-A2A3-C9FE6DB35BF9}" destId="{A0F8621D-0E90-424D-A491-D46587D275F9}" srcOrd="0" destOrd="0" presId="urn:microsoft.com/office/officeart/2005/8/layout/radial3"/>
    <dgm:cxn modelId="{3909BF1A-DCD3-4F59-B142-AAB5D9F12C1E}" type="presParOf" srcId="{66A01F32-7773-4ED3-B7BC-BD77FC2E35AB}" destId="{3D7E8B7F-949B-49D4-B8BC-2006C0E0C88A}" srcOrd="0" destOrd="0" presId="urn:microsoft.com/office/officeart/2005/8/layout/radial3"/>
    <dgm:cxn modelId="{D76ECB53-AB2A-4438-81A8-B5E01446095A}" type="presParOf" srcId="{3D7E8B7F-949B-49D4-B8BC-2006C0E0C88A}" destId="{A82501E2-A47D-4064-BBDB-E9EBF7AAAA46}" srcOrd="0" destOrd="0" presId="urn:microsoft.com/office/officeart/2005/8/layout/radial3"/>
    <dgm:cxn modelId="{AA2DCA41-79E6-495C-9EAE-61FC527B971B}" type="presParOf" srcId="{3D7E8B7F-949B-49D4-B8BC-2006C0E0C88A}" destId="{03E979AE-6CC8-4CFE-9096-C8D411672553}" srcOrd="1" destOrd="0" presId="urn:microsoft.com/office/officeart/2005/8/layout/radial3"/>
    <dgm:cxn modelId="{491F244E-8DAF-4941-BB43-F61265DD2115}" type="presParOf" srcId="{3D7E8B7F-949B-49D4-B8BC-2006C0E0C88A}" destId="{683BAB38-9CF6-4B41-AB0D-3DDBCC184A13}" srcOrd="2" destOrd="0" presId="urn:microsoft.com/office/officeart/2005/8/layout/radial3"/>
    <dgm:cxn modelId="{317FC218-858E-4C97-B4F0-F1B7479911D8}" type="presParOf" srcId="{3D7E8B7F-949B-49D4-B8BC-2006C0E0C88A}" destId="{FE42799C-7D1F-4FC7-9410-F1B700F617A5}" srcOrd="3" destOrd="0" presId="urn:microsoft.com/office/officeart/2005/8/layout/radial3"/>
    <dgm:cxn modelId="{70E46125-AE9F-4A89-B23F-91431169EF07}" type="presParOf" srcId="{3D7E8B7F-949B-49D4-B8BC-2006C0E0C88A}" destId="{8E013549-4715-47F8-89BD-90AE7F0DFDEE}" srcOrd="4" destOrd="0" presId="urn:microsoft.com/office/officeart/2005/8/layout/radial3"/>
    <dgm:cxn modelId="{42A9253F-6F82-4BCD-B580-2C66CD7B3E92}" type="presParOf" srcId="{3D7E8B7F-949B-49D4-B8BC-2006C0E0C88A}" destId="{AF5CC14E-E15B-439C-9D63-698E33A64030}" srcOrd="5" destOrd="0" presId="urn:microsoft.com/office/officeart/2005/8/layout/radial3"/>
    <dgm:cxn modelId="{DD2EA718-E2CF-4C63-950E-1743D202BBED}" type="presParOf" srcId="{3D7E8B7F-949B-49D4-B8BC-2006C0E0C88A}" destId="{8ACFA11B-1F99-4A92-B71D-DB3999DB1D45}" srcOrd="6" destOrd="0" presId="urn:microsoft.com/office/officeart/2005/8/layout/radial3"/>
    <dgm:cxn modelId="{86F01298-B05D-4F14-A05D-B5379943B1D1}" type="presParOf" srcId="{3D7E8B7F-949B-49D4-B8BC-2006C0E0C88A}" destId="{A0F8621D-0E90-424D-A491-D46587D275F9}" srcOrd="7" destOrd="0" presId="urn:microsoft.com/office/officeart/2005/8/layout/radial3"/>
    <dgm:cxn modelId="{7D360113-4443-4A24-BD88-E998408CD7B1}" type="presParOf" srcId="{3D7E8B7F-949B-49D4-B8BC-2006C0E0C88A}" destId="{DCDEAE6A-2111-4F32-9F11-23C192030A19}" srcOrd="8" destOrd="0" presId="urn:microsoft.com/office/officeart/2005/8/layout/radial3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A82501E2-A47D-4064-BBDB-E9EBF7AAAA46}">
      <dsp:nvSpPr>
        <dsp:cNvPr id="0" name=""/>
        <dsp:cNvSpPr/>
      </dsp:nvSpPr>
      <dsp:spPr>
        <a:xfrm>
          <a:off x="2614190" y="1399732"/>
          <a:ext cx="3487054" cy="3487054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500" kern="1200" dirty="0" smtClean="0">
              <a:solidFill>
                <a:schemeClr val="tx1"/>
              </a:solidFill>
            </a:rPr>
            <a:t>MIR</a:t>
          </a:r>
          <a:endParaRPr lang="ru-RU" sz="6500" kern="1200" dirty="0">
            <a:solidFill>
              <a:schemeClr val="tx1"/>
            </a:solidFill>
          </a:endParaRPr>
        </a:p>
      </dsp:txBody>
      <dsp:txXfrm>
        <a:off x="2614190" y="1399732"/>
        <a:ext cx="3487054" cy="3487054"/>
      </dsp:txXfrm>
    </dsp:sp>
    <dsp:sp modelId="{03E979AE-6CC8-4CFE-9096-C8D411672553}">
      <dsp:nvSpPr>
        <dsp:cNvPr id="0" name=""/>
        <dsp:cNvSpPr/>
      </dsp:nvSpPr>
      <dsp:spPr>
        <a:xfrm>
          <a:off x="3485954" y="622"/>
          <a:ext cx="1743527" cy="1743527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400" kern="1200" dirty="0" smtClean="0"/>
            <a:t>Библиотечное дело</a:t>
          </a:r>
          <a:endParaRPr lang="en-US" sz="1400" kern="1200" dirty="0" smtClean="0"/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400" kern="1200" dirty="0" smtClean="0"/>
            <a:t>(</a:t>
          </a:r>
          <a:r>
            <a:rPr lang="en-US" sz="1400" kern="1200" dirty="0" smtClean="0"/>
            <a:t>Library Science</a:t>
          </a:r>
          <a:r>
            <a:rPr lang="ru-RU" sz="1400" kern="1200" dirty="0" smtClean="0"/>
            <a:t>)</a:t>
          </a:r>
          <a:endParaRPr lang="ru-RU" sz="1400" kern="1200" dirty="0"/>
        </a:p>
      </dsp:txBody>
      <dsp:txXfrm>
        <a:off x="3485954" y="622"/>
        <a:ext cx="1743527" cy="1743527"/>
      </dsp:txXfrm>
    </dsp:sp>
    <dsp:sp modelId="{683BAB38-9CF6-4B41-AB0D-3DDBCC184A13}">
      <dsp:nvSpPr>
        <dsp:cNvPr id="0" name=""/>
        <dsp:cNvSpPr/>
      </dsp:nvSpPr>
      <dsp:spPr>
        <a:xfrm>
          <a:off x="5091704" y="665746"/>
          <a:ext cx="1743527" cy="1743527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400" kern="1200" dirty="0" smtClean="0"/>
            <a:t>Информатика</a:t>
          </a: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400" kern="1200" dirty="0" smtClean="0"/>
            <a:t>(</a:t>
          </a:r>
          <a:r>
            <a:rPr lang="en-US" sz="1400" kern="1200" dirty="0" smtClean="0"/>
            <a:t>Information Science</a:t>
          </a:r>
          <a:r>
            <a:rPr lang="ru-RU" sz="1400" kern="1200" dirty="0" smtClean="0"/>
            <a:t>)</a:t>
          </a:r>
          <a:endParaRPr lang="ru-RU" sz="1400" kern="1200" dirty="0"/>
        </a:p>
      </dsp:txBody>
      <dsp:txXfrm>
        <a:off x="5091704" y="665746"/>
        <a:ext cx="1743527" cy="1743527"/>
      </dsp:txXfrm>
    </dsp:sp>
    <dsp:sp modelId="{FE42799C-7D1F-4FC7-9410-F1B700F617A5}">
      <dsp:nvSpPr>
        <dsp:cNvPr id="0" name=""/>
        <dsp:cNvSpPr/>
      </dsp:nvSpPr>
      <dsp:spPr>
        <a:xfrm>
          <a:off x="5756828" y="2271496"/>
          <a:ext cx="1743527" cy="1743527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400" kern="1200" dirty="0" smtClean="0"/>
            <a:t>Компьютерная Наука</a:t>
          </a: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400" kern="1200" dirty="0" smtClean="0"/>
            <a:t>(</a:t>
          </a:r>
          <a:r>
            <a:rPr lang="en-US" sz="1400" kern="1200" dirty="0" smtClean="0"/>
            <a:t>Computer Science</a:t>
          </a:r>
          <a:r>
            <a:rPr lang="ru-RU" sz="1400" kern="1200" dirty="0" smtClean="0"/>
            <a:t>)</a:t>
          </a:r>
          <a:endParaRPr lang="ru-RU" sz="1400" kern="1200" dirty="0"/>
        </a:p>
      </dsp:txBody>
      <dsp:txXfrm>
        <a:off x="5756828" y="2271496"/>
        <a:ext cx="1743527" cy="1743527"/>
      </dsp:txXfrm>
    </dsp:sp>
    <dsp:sp modelId="{8E013549-4715-47F8-89BD-90AE7F0DFDEE}">
      <dsp:nvSpPr>
        <dsp:cNvPr id="0" name=""/>
        <dsp:cNvSpPr/>
      </dsp:nvSpPr>
      <dsp:spPr>
        <a:xfrm>
          <a:off x="5091704" y="3877246"/>
          <a:ext cx="1743527" cy="1743527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Audio Engineering</a:t>
          </a:r>
          <a:endParaRPr lang="ru-RU" sz="1400" kern="1200" dirty="0"/>
        </a:p>
      </dsp:txBody>
      <dsp:txXfrm>
        <a:off x="5091704" y="3877246"/>
        <a:ext cx="1743527" cy="1743527"/>
      </dsp:txXfrm>
    </dsp:sp>
    <dsp:sp modelId="{AF5CC14E-E15B-439C-9D63-698E33A64030}">
      <dsp:nvSpPr>
        <dsp:cNvPr id="0" name=""/>
        <dsp:cNvSpPr/>
      </dsp:nvSpPr>
      <dsp:spPr>
        <a:xfrm>
          <a:off x="3485954" y="4542370"/>
          <a:ext cx="1743527" cy="1743527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Music cognition</a:t>
          </a:r>
          <a:endParaRPr lang="ru-RU" sz="1400" kern="1200" dirty="0"/>
        </a:p>
      </dsp:txBody>
      <dsp:txXfrm>
        <a:off x="3485954" y="4542370"/>
        <a:ext cx="1743527" cy="1743527"/>
      </dsp:txXfrm>
    </dsp:sp>
    <dsp:sp modelId="{8ACFA11B-1F99-4A92-B71D-DB3999DB1D45}">
      <dsp:nvSpPr>
        <dsp:cNvPr id="0" name=""/>
        <dsp:cNvSpPr/>
      </dsp:nvSpPr>
      <dsp:spPr>
        <a:xfrm>
          <a:off x="1880204" y="3877246"/>
          <a:ext cx="1743527" cy="1743527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Music psychology</a:t>
          </a:r>
          <a:endParaRPr lang="ru-RU" sz="1400" kern="1200" dirty="0"/>
        </a:p>
      </dsp:txBody>
      <dsp:txXfrm>
        <a:off x="1880204" y="3877246"/>
        <a:ext cx="1743527" cy="1743527"/>
      </dsp:txXfrm>
    </dsp:sp>
    <dsp:sp modelId="{A0F8621D-0E90-424D-A491-D46587D275F9}">
      <dsp:nvSpPr>
        <dsp:cNvPr id="0" name=""/>
        <dsp:cNvSpPr/>
      </dsp:nvSpPr>
      <dsp:spPr>
        <a:xfrm>
          <a:off x="1215080" y="2271496"/>
          <a:ext cx="1743527" cy="1743527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400" kern="1200" dirty="0" smtClean="0"/>
            <a:t>Теория Музыки</a:t>
          </a: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400" kern="1200" dirty="0" smtClean="0"/>
            <a:t>(</a:t>
          </a:r>
          <a:r>
            <a:rPr lang="en-US" sz="1400" kern="1200" dirty="0" smtClean="0"/>
            <a:t>Music theory</a:t>
          </a:r>
          <a:r>
            <a:rPr lang="ru-RU" sz="1400" kern="1200" dirty="0" smtClean="0"/>
            <a:t>)</a:t>
          </a:r>
          <a:endParaRPr lang="ru-RU" sz="1400" kern="1200" dirty="0"/>
        </a:p>
      </dsp:txBody>
      <dsp:txXfrm>
        <a:off x="1215080" y="2271496"/>
        <a:ext cx="1743527" cy="1743527"/>
      </dsp:txXfrm>
    </dsp:sp>
    <dsp:sp modelId="{DCDEAE6A-2111-4F32-9F11-23C192030A19}">
      <dsp:nvSpPr>
        <dsp:cNvPr id="0" name=""/>
        <dsp:cNvSpPr/>
      </dsp:nvSpPr>
      <dsp:spPr>
        <a:xfrm>
          <a:off x="1880204" y="665746"/>
          <a:ext cx="1743527" cy="1743527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400" kern="1200" dirty="0" smtClean="0"/>
            <a:t>Музыковедение</a:t>
          </a: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400" kern="1200" dirty="0" smtClean="0"/>
            <a:t>(</a:t>
          </a:r>
          <a:r>
            <a:rPr lang="en-US" sz="1400" kern="1200" dirty="0" smtClean="0"/>
            <a:t>Musicology</a:t>
          </a:r>
          <a:r>
            <a:rPr lang="ru-RU" sz="1400" kern="1200" dirty="0" smtClean="0"/>
            <a:t>)</a:t>
          </a:r>
          <a:endParaRPr lang="ru-RU" sz="1400" kern="1200" dirty="0"/>
        </a:p>
      </dsp:txBody>
      <dsp:txXfrm>
        <a:off x="1880204" y="665746"/>
        <a:ext cx="1743527" cy="174352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3">
  <dgm:title val=""/>
  <dgm:desc val=""/>
  <dgm:catLst>
    <dgm:cat type="relationship" pri="31000"/>
    <dgm:cat type="cycle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/>
    <dgm:ruleLst/>
    <dgm:layoutNode name="radial">
      <dgm:varLst>
        <dgm:animLvl val="ctr"/>
      </dgm:varLst>
      <dgm:choose name="Name0">
        <dgm:if name="Name1" func="var" arg="dir" op="equ" val="norm">
          <dgm:choose name="Name2">
            <dgm:if name="Name3" axis="ch ch" ptType="node node" st="1 1" cnt="1 0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else name="Name4">
              <dgm:alg type="cycle">
                <dgm:param type="stAng" val="0"/>
                <dgm:param type="spanAng" val="360"/>
                <dgm:param type="ctrShpMap" val="fNode"/>
              </dgm:alg>
            </dgm:else>
          </dgm:choose>
        </dgm:if>
        <dgm:else name="Name5">
          <dgm:alg type="cycle">
            <dgm:param type="stAng" val="0"/>
            <dgm:param type="spanAng" val="-360"/>
            <dgm:param type="ctrShpMap" val="fNode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enterShape" refType="w"/>
        <dgm:constr type="h" for="ch" forName="centerShape" refType="h"/>
        <dgm:constr type="w" for="ch" forName="node" refType="w" fact="0.5"/>
        <dgm:constr type="h" for="ch" forName="node" refType="h" fact="0.5"/>
        <dgm:constr type="sp" refType="w" refFor="ch" refForName="node" fact="-0.2"/>
        <dgm:constr type="sibSp" refType="w" refFor="ch" refForName="node" fact="-0.2"/>
        <dgm:constr type="primFontSz" for="ch" forName="centerShape" val="65"/>
        <dgm:constr type="primFontSz" for="des" forName="node" val="65"/>
        <dgm:constr type="primFontSz" for="ch" forName="node" refType="primFontSz" refFor="ch" refForName="centerShape" op="lte"/>
      </dgm:constrLst>
      <dgm:ruleLst/>
      <dgm:forEach name="Name6" axis="ch" ptType="node" cnt="1">
        <dgm:layoutNode name="centerShape" styleLbl="vennNode1"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7" axis="ch" ptType="node">
          <dgm:layoutNode name="node" styleLbl="venn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94F676-8DCE-4A06-B717-A57C63DFA2EF}" type="datetimeFigureOut">
              <a:rPr lang="en-US" smtClean="0"/>
              <a:pPr/>
              <a:t>5/29/2009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60F1FB-C360-4B01-A4DA-8CA86DD1D7EE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60F1FB-C360-4B01-A4DA-8CA86DD1D7EE}" type="slidenum">
              <a:rPr lang="en-US" smtClean="0"/>
              <a:pPr/>
              <a:t>26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43EA3-327C-44A6-BDA0-3C982687D408}" type="datetime1">
              <a:rPr lang="en-US" smtClean="0"/>
              <a:pPr/>
              <a:t>5/29/2009</a:t>
            </a:fld>
            <a:endParaRPr lang="en-US" sz="1100" dirty="0">
              <a:solidFill>
                <a:schemeClr val="tx2"/>
              </a:solidFill>
            </a:endParaRPr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 eaLnBrk="1" latinLnBrk="0" hangingPunct="1"/>
            <a:endParaRPr kumimoji="0" lang="en-US" sz="1100" dirty="0">
              <a:solidFill>
                <a:schemeClr val="tx2"/>
              </a:solidFill>
            </a:endParaRPr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 eaLnBrk="1" latinLnBrk="0" hangingPunct="1"/>
            <a:fld id="{09CEB3EB-F4F2-46F4-8867-D3C68411A9A0}" type="slidenum">
              <a:rPr kumimoji="0" lang="en-US" smtClean="0"/>
              <a:pPr algn="l" eaLnBrk="1" latinLnBrk="0" hangingPunct="1"/>
              <a:t>‹#›</a:t>
            </a:fld>
            <a:endParaRPr kumimoji="0" lang="en-US" sz="1200">
              <a:solidFill>
                <a:schemeClr val="tx2"/>
              </a:solidFill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20AF6-1213-48A3-BF2E-0B7E47CDC0AB}" type="datetime1">
              <a:rPr lang="en-US" smtClean="0"/>
              <a:pPr/>
              <a:t>5/29/2009</a:t>
            </a:fld>
            <a:endParaRPr lang="en-US" sz="1100" dirty="0">
              <a:solidFill>
                <a:schemeClr val="tx2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 eaLnBrk="1" latinLnBrk="0" hangingPunct="1"/>
            <a:endParaRPr kumimoji="0" lang="en-US" sz="1100" dirty="0">
              <a:solidFill>
                <a:schemeClr val="tx2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 eaLnBrk="1" latinLnBrk="0" hangingPunct="1"/>
            <a:fld id="{09CEB3EB-F4F2-46F4-8867-D3C68411A9A0}" type="slidenum">
              <a:rPr kumimoji="0" lang="en-US" smtClean="0"/>
              <a:pPr algn="l" eaLnBrk="1" latinLnBrk="0" hangingPunct="1"/>
              <a:t>‹#›</a:t>
            </a:fld>
            <a:endParaRPr kumimoji="0" lang="en-US" sz="1200">
              <a:solidFill>
                <a:schemeClr val="tx2"/>
              </a:solidFill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E6B5B7-A789-4597-92F8-FF7DB6815E16}" type="datetime1">
              <a:rPr lang="en-US" smtClean="0"/>
              <a:pPr/>
              <a:t>5/29/2009</a:t>
            </a:fld>
            <a:endParaRPr lang="en-US" sz="1100" dirty="0">
              <a:solidFill>
                <a:schemeClr val="tx2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 eaLnBrk="1" latinLnBrk="0" hangingPunct="1"/>
            <a:endParaRPr kumimoji="0" lang="en-US" sz="1100" dirty="0">
              <a:solidFill>
                <a:schemeClr val="tx2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 eaLnBrk="1" latinLnBrk="0" hangingPunct="1"/>
            <a:fld id="{09CEB3EB-F4F2-46F4-8867-D3C68411A9A0}" type="slidenum">
              <a:rPr kumimoji="0" lang="en-US" smtClean="0"/>
              <a:pPr algn="l" eaLnBrk="1" latinLnBrk="0" hangingPunct="1"/>
              <a:t>‹#›</a:t>
            </a:fld>
            <a:endParaRPr kumimoji="0" lang="en-US" sz="1200">
              <a:solidFill>
                <a:schemeClr val="tx2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58127E-7CFA-4B72-838C-2D5BFA513A95}" type="datetime1">
              <a:rPr lang="en-US" smtClean="0"/>
              <a:pPr/>
              <a:t>5/29/2009</a:t>
            </a:fld>
            <a:endParaRPr lang="en-US" sz="1100" dirty="0">
              <a:solidFill>
                <a:schemeClr val="tx2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 eaLnBrk="1" latinLnBrk="0" hangingPunct="1"/>
            <a:endParaRPr kumimoji="0" lang="en-US" sz="1100" dirty="0">
              <a:solidFill>
                <a:schemeClr val="tx2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 eaLnBrk="1" latinLnBrk="0" hangingPunct="1"/>
            <a:fld id="{09CEB3EB-F4F2-46F4-8867-D3C68411A9A0}" type="slidenum">
              <a:rPr kumimoji="0" lang="en-US" smtClean="0"/>
              <a:pPr algn="l" eaLnBrk="1" latinLnBrk="0" hangingPunct="1"/>
              <a:t>‹#›</a:t>
            </a:fld>
            <a:endParaRPr kumimoji="0" lang="en-US" sz="1200">
              <a:solidFill>
                <a:schemeClr val="tx2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4A1E87-C4CB-4A0F-B72D-C776F6CF86FE}" type="datetime1">
              <a:rPr lang="en-US" smtClean="0"/>
              <a:pPr/>
              <a:t>5/29/2009</a:t>
            </a:fld>
            <a:endParaRPr lang="en-US" sz="1100" dirty="0">
              <a:solidFill>
                <a:schemeClr val="tx2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 eaLnBrk="1" latinLnBrk="0" hangingPunct="1"/>
            <a:endParaRPr kumimoji="0" lang="en-US" sz="1100" dirty="0">
              <a:solidFill>
                <a:schemeClr val="tx2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 eaLnBrk="1" latinLnBrk="0" hangingPunct="1"/>
            <a:fld id="{09CEB3EB-F4F2-46F4-8867-D3C68411A9A0}" type="slidenum">
              <a:rPr kumimoji="0" lang="en-US" smtClean="0"/>
              <a:pPr algn="l" eaLnBrk="1" latinLnBrk="0" hangingPunct="1"/>
              <a:t>‹#›</a:t>
            </a:fld>
            <a:endParaRPr kumimoji="0" lang="en-US" sz="1200">
              <a:solidFill>
                <a:schemeClr val="tx2"/>
              </a:solidFill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180B3-E7E1-426A-97CE-184210EBE999}" type="datetime1">
              <a:rPr lang="en-US" smtClean="0"/>
              <a:pPr/>
              <a:t>5/29/2009</a:t>
            </a:fld>
            <a:endParaRPr lang="en-US" sz="1100" dirty="0">
              <a:solidFill>
                <a:schemeClr val="tx2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 eaLnBrk="1" latinLnBrk="0" hangingPunct="1"/>
            <a:endParaRPr kumimoji="0" lang="en-US" sz="1100" dirty="0">
              <a:solidFill>
                <a:schemeClr val="tx2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 eaLnBrk="1" latinLnBrk="0" hangingPunct="1"/>
            <a:fld id="{09CEB3EB-F4F2-46F4-8867-D3C68411A9A0}" type="slidenum">
              <a:rPr kumimoji="0" lang="en-US" smtClean="0"/>
              <a:pPr algn="l" eaLnBrk="1" latinLnBrk="0" hangingPunct="1"/>
              <a:t>‹#›</a:t>
            </a:fld>
            <a:endParaRPr kumimoji="0" lang="en-US" sz="1200">
              <a:solidFill>
                <a:schemeClr val="tx2"/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08D31-20F8-4B11-906B-FE3D67EA6DAD}" type="datetime1">
              <a:rPr lang="en-US" smtClean="0"/>
              <a:pPr/>
              <a:t>5/29/2009</a:t>
            </a:fld>
            <a:endParaRPr lang="en-US" sz="1100" dirty="0">
              <a:solidFill>
                <a:schemeClr val="tx2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 eaLnBrk="1" latinLnBrk="0" hangingPunct="1"/>
            <a:endParaRPr kumimoji="0" lang="en-US" sz="1100" dirty="0">
              <a:solidFill>
                <a:schemeClr val="tx2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 eaLnBrk="1" latinLnBrk="0" hangingPunct="1"/>
            <a:fld id="{09CEB3EB-F4F2-46F4-8867-D3C68411A9A0}" type="slidenum">
              <a:rPr kumimoji="0" lang="en-US" smtClean="0"/>
              <a:pPr algn="l" eaLnBrk="1" latinLnBrk="0" hangingPunct="1"/>
              <a:t>‹#›</a:t>
            </a:fld>
            <a:endParaRPr kumimoji="0" lang="en-US" sz="1200">
              <a:solidFill>
                <a:schemeClr val="tx2"/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53E92-9065-41E9-94D1-6FC40AA46FE3}" type="datetime1">
              <a:rPr lang="en-US" smtClean="0"/>
              <a:pPr/>
              <a:t>5/29/2009</a:t>
            </a:fld>
            <a:endParaRPr lang="en-US" sz="1100" dirty="0">
              <a:solidFill>
                <a:schemeClr val="tx2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 eaLnBrk="1" latinLnBrk="0" hangingPunct="1"/>
            <a:endParaRPr kumimoji="0" lang="en-US" sz="1100" dirty="0">
              <a:solidFill>
                <a:schemeClr val="tx2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 eaLnBrk="1" latinLnBrk="0" hangingPunct="1"/>
            <a:fld id="{09CEB3EB-F4F2-46F4-8867-D3C68411A9A0}" type="slidenum">
              <a:rPr kumimoji="0" lang="en-US" smtClean="0"/>
              <a:pPr algn="l" eaLnBrk="1" latinLnBrk="0" hangingPunct="1"/>
              <a:t>‹#›</a:t>
            </a:fld>
            <a:endParaRPr kumimoji="0" lang="en-US" sz="1200">
              <a:solidFill>
                <a:schemeClr val="tx2"/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98282B-2507-45C8-91BC-BE819E2BF559}" type="datetime1">
              <a:rPr lang="en-US" smtClean="0"/>
              <a:pPr/>
              <a:t>5/29/2009</a:t>
            </a:fld>
            <a:endParaRPr lang="en-US" sz="1100" dirty="0">
              <a:solidFill>
                <a:schemeClr val="tx2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 eaLnBrk="1" latinLnBrk="0" hangingPunct="1"/>
            <a:endParaRPr kumimoji="0" lang="en-US" sz="1100" dirty="0">
              <a:solidFill>
                <a:schemeClr val="tx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 eaLnBrk="1" latinLnBrk="0" hangingPunct="1"/>
            <a:fld id="{09CEB3EB-F4F2-46F4-8867-D3C68411A9A0}" type="slidenum">
              <a:rPr kumimoji="0" lang="en-US" smtClean="0"/>
              <a:pPr algn="l" eaLnBrk="1" latinLnBrk="0" hangingPunct="1"/>
              <a:t>‹#›</a:t>
            </a:fld>
            <a:endParaRPr kumimoji="0" lang="en-US" sz="1200">
              <a:solidFill>
                <a:schemeClr val="tx2"/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D3A4E8-CB86-41C3-83B7-532783E3C343}" type="datetime1">
              <a:rPr lang="en-US" smtClean="0"/>
              <a:pPr/>
              <a:t>5/29/2009</a:t>
            </a:fld>
            <a:endParaRPr lang="en-US" sz="1100" dirty="0">
              <a:solidFill>
                <a:schemeClr val="tx2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 eaLnBrk="1" latinLnBrk="0" hangingPunct="1"/>
            <a:endParaRPr kumimoji="0" lang="en-US" sz="1100" dirty="0">
              <a:solidFill>
                <a:schemeClr val="tx2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 eaLnBrk="1" latinLnBrk="0" hangingPunct="1"/>
            <a:fld id="{09CEB3EB-F4F2-46F4-8867-D3C68411A9A0}" type="slidenum">
              <a:rPr kumimoji="0" lang="en-US" smtClean="0"/>
              <a:pPr algn="l" eaLnBrk="1" latinLnBrk="0" hangingPunct="1"/>
              <a:t>‹#›</a:t>
            </a:fld>
            <a:endParaRPr kumimoji="0" lang="en-US" sz="1200">
              <a:solidFill>
                <a:schemeClr val="tx2"/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88B279-91E4-4170-AB30-B5893F4ACF93}" type="datetime1">
              <a:rPr lang="en-US" smtClean="0"/>
              <a:pPr/>
              <a:t>5/29/2009</a:t>
            </a:fld>
            <a:endParaRPr lang="en-US" sz="1100" dirty="0">
              <a:solidFill>
                <a:schemeClr val="tx2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 eaLnBrk="1" latinLnBrk="0" hangingPunct="1"/>
            <a:endParaRPr kumimoji="0" lang="en-US" sz="1100" dirty="0">
              <a:solidFill>
                <a:schemeClr val="tx2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pPr algn="l" eaLnBrk="1" latinLnBrk="0" hangingPunct="1"/>
            <a:fld id="{09CEB3EB-F4F2-46F4-8867-D3C68411A9A0}" type="slidenum">
              <a:rPr kumimoji="0" lang="en-US" smtClean="0"/>
              <a:pPr algn="l" eaLnBrk="1" latinLnBrk="0" hangingPunct="1"/>
              <a:t>‹#›</a:t>
            </a:fld>
            <a:endParaRPr kumimoji="0" lang="en-US" sz="1200">
              <a:solidFill>
                <a:schemeClr val="tx2"/>
              </a:solidFill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E87E3B7A-0031-4E8C-9A18-A2FE08149336}" type="datetime1">
              <a:rPr lang="en-US" smtClean="0"/>
              <a:pPr/>
              <a:t>5/29/2009</a:t>
            </a:fld>
            <a:endParaRPr lang="en-US" sz="1100" dirty="0">
              <a:solidFill>
                <a:schemeClr val="tx2"/>
              </a:solidFill>
            </a:endParaRPr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pPr algn="r" eaLnBrk="1" latinLnBrk="0" hangingPunct="1"/>
            <a:endParaRPr kumimoji="0" lang="en-US" sz="1100" dirty="0">
              <a:solidFill>
                <a:schemeClr val="tx2"/>
              </a:solidFill>
            </a:endParaRP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pPr algn="l" eaLnBrk="1" latinLnBrk="0" hangingPunct="1"/>
            <a:fld id="{09CEB3EB-F4F2-46F4-8867-D3C68411A9A0}" type="slidenum">
              <a:rPr kumimoji="0" lang="en-US" smtClean="0"/>
              <a:pPr algn="l" eaLnBrk="1" latinLnBrk="0" hangingPunct="1"/>
              <a:t>‹#›</a:t>
            </a:fld>
            <a:endParaRPr kumimoji="0" lang="en-US" sz="1200">
              <a:solidFill>
                <a:schemeClr val="tx2"/>
              </a:solidFill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Artificial_neural_network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://en.wikipedia.org/wiki/Principal_components_analysis" TargetMode="External"/><Relationship Id="rId4" Type="http://schemas.openxmlformats.org/officeDocument/2006/relationships/hyperlink" Target="http://en.wikipedia.org/wiki/Dimensionality_reduction" TargetMode="Externa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hyperlink" Target="http://ru.wikipedia.org/wiki/%D0%90%D0%BD%D0%B0%D0%BB%D0%BE%D0%B3%D0%BE%D0%B2%D1%8B%D0%B9_%D1%81%D0%B8%D0%B3%D0%BD%D0%B0%D0%BB" TargetMode="External"/><Relationship Id="rId7" Type="http://schemas.openxmlformats.org/officeDocument/2006/relationships/hyperlink" Target="http://ru.wikipedia.org/wiki/%D0%A2%D0%B5%D0%BB%D0%B5%D0%BC%D0%B5%D1%82%D1%80%D0%B8%D1%8F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ru.wikipedia.org/wiki/%D0%9C%D1%83%D0%B7%D1%8B%D0%BA%D0%B0" TargetMode="External"/><Relationship Id="rId5" Type="http://schemas.openxmlformats.org/officeDocument/2006/relationships/hyperlink" Target="http://ru.wikipedia.org/wiki/%D0%93%D0%BE%D0%BB%D0%BE%D1%81" TargetMode="External"/><Relationship Id="rId4" Type="http://schemas.openxmlformats.org/officeDocument/2006/relationships/hyperlink" Target="http://ru.wikipedia.org/wiki/%D0%92%D0%B8%D0%B4%D0%B5%D0%BE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audio" Target="file:///D:\WORK\MIR\Samples\cool\rock\rock30.wav" TargetMode="External"/><Relationship Id="rId7" Type="http://schemas.openxmlformats.org/officeDocument/2006/relationships/image" Target="../media/image47.png"/><Relationship Id="rId2" Type="http://schemas.openxmlformats.org/officeDocument/2006/relationships/audio" Target="file:///D:\WORK\MIR\Samples\cool\classic\classic23.wav" TargetMode="External"/><Relationship Id="rId1" Type="http://schemas.openxmlformats.org/officeDocument/2006/relationships/audio" Target="file:///D:\WORK\MIR\Samples\cool\birds\bird13.WAV" TargetMode="External"/><Relationship Id="rId6" Type="http://schemas.openxmlformats.org/officeDocument/2006/relationships/image" Target="../media/image46.png"/><Relationship Id="rId5" Type="http://schemas.openxmlformats.org/officeDocument/2006/relationships/slideLayout" Target="../slideLayouts/slideLayout7.xml"/><Relationship Id="rId4" Type="http://schemas.openxmlformats.org/officeDocument/2006/relationships/audio" Target="file:///D:\WORK\MIR\Samples\cool\speech_rus\speechrus023.wav" TargetMode="Externa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ismir.org/" TargetMode="Externa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14348" y="1428736"/>
            <a:ext cx="771530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i="1" cap="all" dirty="0" smtClean="0"/>
              <a:t>ОРГАНИЗАЦИЯ</a:t>
            </a:r>
            <a:r>
              <a:rPr lang="en-US" sz="2400" b="1" i="1" cap="all" dirty="0" smtClean="0"/>
              <a:t>  </a:t>
            </a:r>
            <a:r>
              <a:rPr lang="ru-RU" sz="2400" b="1" i="1" cap="all" dirty="0" smtClean="0"/>
              <a:t> И</a:t>
            </a:r>
            <a:r>
              <a:rPr lang="en-US" sz="2400" b="1" i="1" cap="all" dirty="0" smtClean="0"/>
              <a:t>  </a:t>
            </a:r>
            <a:r>
              <a:rPr lang="ru-RU" sz="2400" b="1" i="1" cap="all" dirty="0" smtClean="0"/>
              <a:t> ВИЗУАЛИЗАЦИЯ</a:t>
            </a:r>
            <a:r>
              <a:rPr lang="en-US" sz="2400" b="1" i="1" cap="all" dirty="0" smtClean="0"/>
              <a:t>   </a:t>
            </a:r>
            <a:r>
              <a:rPr lang="ru-RU" sz="2400" b="1" i="1" cap="all" dirty="0" smtClean="0"/>
              <a:t> МУЗЫКИ </a:t>
            </a:r>
            <a:r>
              <a:rPr lang="en-US" sz="2400" b="1" i="1" cap="all" dirty="0" smtClean="0"/>
              <a:t>  </a:t>
            </a:r>
            <a:r>
              <a:rPr lang="ru-RU" sz="2400" b="1" i="1" cap="all" dirty="0" smtClean="0"/>
              <a:t>по содержимому</a:t>
            </a:r>
            <a:r>
              <a:rPr lang="en-US" sz="2400" b="1" i="1" cap="all" dirty="0" smtClean="0"/>
              <a:t>,</a:t>
            </a:r>
            <a:r>
              <a:rPr lang="ru-RU" sz="2400" b="1" i="1" cap="all" dirty="0" smtClean="0"/>
              <a:t> </a:t>
            </a:r>
            <a:r>
              <a:rPr lang="en-US" sz="2400" b="1" i="1" cap="all" dirty="0" smtClean="0"/>
              <a:t>  </a:t>
            </a:r>
            <a:r>
              <a:rPr lang="ru-RU" sz="2400" b="1" i="1" cap="all" dirty="0" smtClean="0"/>
              <a:t>ИСПОЛЬЗУЯ </a:t>
            </a:r>
            <a:r>
              <a:rPr lang="en-US" sz="2400" b="1" i="1" cap="all" dirty="0" smtClean="0"/>
              <a:t>   </a:t>
            </a:r>
            <a:r>
              <a:rPr lang="ru-RU" sz="2400" b="1" i="1" cap="all" dirty="0" smtClean="0"/>
              <a:t>ТЕХНИКИ </a:t>
            </a:r>
            <a:endParaRPr lang="en-US" sz="2400" b="1" i="1" cap="all" dirty="0" smtClean="0"/>
          </a:p>
          <a:p>
            <a:pPr algn="ctr"/>
            <a:r>
              <a:rPr lang="ru-RU" sz="2400" b="1" i="1" cap="all" dirty="0" smtClean="0"/>
              <a:t>Самоорганизующихся карт и анализа главных компонент</a:t>
            </a:r>
            <a:endParaRPr lang="ru-RU" sz="2400" b="1" i="1" dirty="0"/>
          </a:p>
        </p:txBody>
      </p:sp>
      <p:sp>
        <p:nvSpPr>
          <p:cNvPr id="7" name="TextBox 6"/>
          <p:cNvSpPr txBox="1"/>
          <p:nvPr/>
        </p:nvSpPr>
        <p:spPr>
          <a:xfrm>
            <a:off x="3357554" y="6286520"/>
            <a:ext cx="1571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/>
              <a:t>2009 </a:t>
            </a:r>
            <a:r>
              <a:rPr lang="en-US" dirty="0" smtClean="0"/>
              <a:t> </a:t>
            </a:r>
            <a:r>
              <a:rPr lang="ru-RU" dirty="0" smtClean="0"/>
              <a:t>год</a:t>
            </a:r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>
            <a:off x="3929058" y="4214818"/>
            <a:ext cx="571504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Выполнил</a:t>
            </a:r>
            <a:r>
              <a:rPr lang="en-US" dirty="0" smtClean="0"/>
              <a:t>: </a:t>
            </a:r>
            <a:r>
              <a:rPr lang="ru-RU" dirty="0" smtClean="0"/>
              <a:t>студент 4 курса  1</a:t>
            </a:r>
            <a:r>
              <a:rPr lang="en-US" dirty="0" smtClean="0"/>
              <a:t>-</a:t>
            </a:r>
            <a:r>
              <a:rPr lang="ru-RU" dirty="0" smtClean="0"/>
              <a:t>ой группы</a:t>
            </a:r>
            <a:endParaRPr lang="en-US" dirty="0" smtClean="0"/>
          </a:p>
          <a:p>
            <a:r>
              <a:rPr lang="ru-RU" b="1" dirty="0" err="1" smtClean="0"/>
              <a:t>Лагода</a:t>
            </a:r>
            <a:r>
              <a:rPr lang="ru-RU" b="1" dirty="0" smtClean="0"/>
              <a:t> Д.А</a:t>
            </a:r>
          </a:p>
          <a:p>
            <a:endParaRPr lang="ru-RU" b="1" dirty="0" smtClean="0"/>
          </a:p>
          <a:p>
            <a:r>
              <a:rPr lang="ru-RU" dirty="0" smtClean="0"/>
              <a:t>Руководитель</a:t>
            </a:r>
            <a:r>
              <a:rPr lang="en-US" dirty="0" smtClean="0"/>
              <a:t>: </a:t>
            </a:r>
            <a:r>
              <a:rPr lang="ru-RU" dirty="0" smtClean="0"/>
              <a:t>доцент кафедры радиофизики</a:t>
            </a:r>
          </a:p>
          <a:p>
            <a:r>
              <a:rPr lang="ru-RU" b="1" dirty="0" err="1" smtClean="0"/>
              <a:t>Хейдоров</a:t>
            </a:r>
            <a:r>
              <a:rPr lang="ru-RU" b="1" dirty="0" smtClean="0"/>
              <a:t> Игорь Эдуардович</a:t>
            </a:r>
          </a:p>
          <a:p>
            <a:endParaRPr lang="ru-RU" dirty="0" smtClean="0"/>
          </a:p>
          <a:p>
            <a:endParaRPr lang="ru-RU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 eaLnBrk="1" latinLnBrk="0" hangingPunct="1"/>
            <a:fld id="{09CEB3EB-F4F2-46F4-8867-D3C68411A9A0}" type="slidenum">
              <a:rPr kumimoji="0" lang="en-US" smtClean="0"/>
              <a:pPr algn="l" eaLnBrk="1" latinLnBrk="0" hangingPunct="1"/>
              <a:t>1</a:t>
            </a:fld>
            <a:endParaRPr kumimoji="0" lang="en-US" sz="1200">
              <a:solidFill>
                <a:schemeClr val="tx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14282" y="5072075"/>
            <a:ext cx="7429552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600" dirty="0" smtClean="0"/>
              <a:t>Понимание механизмов мозга, в  часности слуха, идельная основа для построения перцепционных моделей музыкального сознания</a:t>
            </a:r>
            <a:r>
              <a:rPr lang="en-US" sz="2600" dirty="0" smtClean="0"/>
              <a:t>. </a:t>
            </a:r>
            <a:endParaRPr lang="ru-RU" sz="2600" dirty="0"/>
          </a:p>
        </p:txBody>
      </p:sp>
      <p:grpSp>
        <p:nvGrpSpPr>
          <p:cNvPr id="3" name="Group 22"/>
          <p:cNvGrpSpPr/>
          <p:nvPr/>
        </p:nvGrpSpPr>
        <p:grpSpPr>
          <a:xfrm>
            <a:off x="0" y="0"/>
            <a:ext cx="9144000" cy="5033885"/>
            <a:chOff x="0" y="0"/>
            <a:chExt cx="9144000" cy="5033885"/>
          </a:xfrm>
        </p:grpSpPr>
        <p:pic>
          <p:nvPicPr>
            <p:cNvPr id="2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3999" cy="50338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9" name="TextBox 8"/>
            <p:cNvSpPr txBox="1"/>
            <p:nvPr/>
          </p:nvSpPr>
          <p:spPr>
            <a:xfrm flipH="1">
              <a:off x="714348" y="2500306"/>
              <a:ext cx="9544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 smtClean="0"/>
                <a:t>Слух</a:t>
              </a:r>
              <a:endParaRPr lang="ru-RU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928926" y="2357430"/>
              <a:ext cx="121943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Feature</a:t>
              </a:r>
            </a:p>
            <a:p>
              <a:r>
                <a:rPr lang="en-US" dirty="0" smtClean="0"/>
                <a:t>Extraction</a:t>
              </a:r>
              <a:endParaRPr lang="ru-RU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643042" y="1857364"/>
              <a:ext cx="12858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 smtClean="0"/>
                <a:t>Внимание</a:t>
              </a:r>
              <a:endParaRPr lang="ru-RU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786182" y="1643050"/>
              <a:ext cx="17145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 smtClean="0"/>
                <a:t>Предсказание</a:t>
              </a:r>
              <a:endParaRPr lang="ru-RU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000760" y="1714488"/>
              <a:ext cx="20717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 smtClean="0"/>
                <a:t>Предположения</a:t>
              </a:r>
              <a:endParaRPr lang="ru-RU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14282" y="3500438"/>
              <a:ext cx="264320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 smtClean="0"/>
                <a:t>Обработка сигналов</a:t>
              </a:r>
            </a:p>
            <a:p>
              <a:r>
                <a:rPr lang="ru-RU" dirty="0" smtClean="0"/>
                <a:t>Психоакустика</a:t>
              </a:r>
              <a:endParaRPr lang="ru-RU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643174" y="3500438"/>
              <a:ext cx="207170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 smtClean="0"/>
                <a:t>Сегментация</a:t>
              </a:r>
            </a:p>
            <a:p>
              <a:r>
                <a:rPr lang="ru-RU" dirty="0" smtClean="0"/>
                <a:t>Аудио дескрипторы</a:t>
              </a:r>
              <a:endParaRPr lang="ru-RU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714876" y="3571876"/>
              <a:ext cx="192882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 smtClean="0"/>
                <a:t>Распознование паттернов</a:t>
              </a:r>
            </a:p>
            <a:p>
              <a:r>
                <a:rPr lang="ru-RU" dirty="0" smtClean="0"/>
                <a:t>Онлайн обучение</a:t>
              </a:r>
              <a:endParaRPr lang="ru-RU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215174" y="3571876"/>
              <a:ext cx="192882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 smtClean="0"/>
                <a:t>Кластеризация</a:t>
              </a:r>
            </a:p>
            <a:p>
              <a:r>
                <a:rPr lang="ru-RU" dirty="0" smtClean="0"/>
                <a:t>Классификация</a:t>
              </a:r>
              <a:endParaRPr lang="ru-RU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214942" y="2285992"/>
              <a:ext cx="163355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 smtClean="0"/>
                <a:t>Кратко-срочная память</a:t>
              </a:r>
              <a:endParaRPr lang="ru-RU" dirty="0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7715272" y="2214554"/>
              <a:ext cx="1036117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ru-RU" dirty="0" smtClean="0"/>
                <a:t>Долго-</a:t>
              </a:r>
            </a:p>
            <a:p>
              <a:r>
                <a:rPr lang="ru-RU" dirty="0" smtClean="0"/>
                <a:t>срочная</a:t>
              </a:r>
            </a:p>
            <a:p>
              <a:r>
                <a:rPr lang="ru-RU" dirty="0" smtClean="0"/>
                <a:t>память</a:t>
              </a:r>
              <a:endParaRPr lang="ru-RU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285852" y="214290"/>
              <a:ext cx="21431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solidFill>
                    <a:schemeClr val="tx2">
                      <a:lumMod val="75000"/>
                    </a:schemeClr>
                  </a:solidFill>
                </a:rPr>
                <a:t>C</a:t>
              </a:r>
              <a:r>
                <a:rPr lang="ru-RU" b="1" dirty="0" smtClean="0">
                  <a:solidFill>
                    <a:schemeClr val="tx2">
                      <a:lumMod val="75000"/>
                    </a:schemeClr>
                  </a:solidFill>
                </a:rPr>
                <a:t>лушание</a:t>
              </a:r>
              <a:endParaRPr lang="ru-RU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714744" y="214290"/>
              <a:ext cx="14287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b="1" dirty="0" smtClean="0">
                  <a:solidFill>
                    <a:schemeClr val="accent2">
                      <a:lumMod val="75000"/>
                    </a:schemeClr>
                  </a:solidFill>
                </a:rPr>
                <a:t>Познание</a:t>
              </a:r>
              <a:endParaRPr lang="ru-RU" b="1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6000760" y="214290"/>
              <a:ext cx="15716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b="1" dirty="0" smtClean="0">
                  <a:solidFill>
                    <a:schemeClr val="accent2">
                      <a:lumMod val="40000"/>
                      <a:lumOff val="60000"/>
                    </a:schemeClr>
                  </a:solidFill>
                </a:rPr>
                <a:t>Обучение</a:t>
              </a:r>
              <a:endParaRPr lang="ru-RU" b="1" dirty="0"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</p:grpSp>
      <p:grpSp>
        <p:nvGrpSpPr>
          <p:cNvPr id="5" name="Group 25"/>
          <p:cNvGrpSpPr/>
          <p:nvPr/>
        </p:nvGrpSpPr>
        <p:grpSpPr>
          <a:xfrm>
            <a:off x="7334222" y="5286388"/>
            <a:ext cx="1809778" cy="1295801"/>
            <a:chOff x="4929190" y="1357298"/>
            <a:chExt cx="2381250" cy="1704975"/>
          </a:xfrm>
        </p:grpSpPr>
        <p:pic>
          <p:nvPicPr>
            <p:cNvPr id="27" name="Picture 8" descr="D:\WORK\IMAGES\brains\brain42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929190" y="1357298"/>
              <a:ext cx="2381250" cy="1704975"/>
            </a:xfrm>
            <a:prstGeom prst="rect">
              <a:avLst/>
            </a:prstGeom>
            <a:noFill/>
          </p:spPr>
        </p:pic>
        <p:sp>
          <p:nvSpPr>
            <p:cNvPr id="28" name="TextBox 27"/>
            <p:cNvSpPr txBox="1"/>
            <p:nvPr/>
          </p:nvSpPr>
          <p:spPr>
            <a:xfrm>
              <a:off x="5806547" y="1639286"/>
              <a:ext cx="1071570" cy="12351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5500" dirty="0" smtClean="0"/>
                <a:t>?</a:t>
              </a:r>
              <a:endParaRPr lang="ru-RU" sz="5500" dirty="0"/>
            </a:p>
          </p:txBody>
        </p:sp>
      </p:grpSp>
      <p:sp>
        <p:nvSpPr>
          <p:cNvPr id="23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 eaLnBrk="1" latinLnBrk="0" hangingPunct="1"/>
            <a:fld id="{09CEB3EB-F4F2-46F4-8867-D3C68411A9A0}" type="slidenum">
              <a:rPr kumimoji="0" lang="en-US" smtClean="0"/>
              <a:pPr algn="l" eaLnBrk="1" latinLnBrk="0" hangingPunct="1"/>
              <a:t>10</a:t>
            </a:fld>
            <a:endParaRPr kumimoji="0" lang="en-US" sz="1200">
              <a:solidFill>
                <a:schemeClr val="tx2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00166" y="1785926"/>
            <a:ext cx="6500858" cy="4290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Rectangle 2"/>
          <p:cNvSpPr/>
          <p:nvPr/>
        </p:nvSpPr>
        <p:spPr>
          <a:xfrm>
            <a:off x="1214414" y="6143644"/>
            <a:ext cx="707233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200" dirty="0" smtClean="0"/>
              <a:t>Декомпозиция музыки в древовидную структуру</a:t>
            </a:r>
            <a:endParaRPr lang="ru-RU" sz="2200" dirty="0"/>
          </a:p>
        </p:txBody>
      </p:sp>
      <p:sp>
        <p:nvSpPr>
          <p:cNvPr id="4" name="Rectangle 3"/>
          <p:cNvSpPr/>
          <p:nvPr/>
        </p:nvSpPr>
        <p:spPr>
          <a:xfrm>
            <a:off x="1214414" y="285728"/>
            <a:ext cx="7072330" cy="147732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ru-RU" dirty="0" smtClean="0"/>
              <a:t>Структурные иерархии найденные в частотной области </a:t>
            </a:r>
            <a:endParaRPr lang="en-US" dirty="0" smtClean="0"/>
          </a:p>
          <a:p>
            <a:pPr algn="ctr"/>
            <a:r>
              <a:rPr lang="en-US" dirty="0" smtClean="0"/>
              <a:t>(</a:t>
            </a:r>
            <a:r>
              <a:rPr lang="ru-RU" dirty="0" smtClean="0"/>
              <a:t> отношения между нотами, акордами или тональностями)  и во временной области </a:t>
            </a:r>
            <a:r>
              <a:rPr lang="en-US" dirty="0" smtClean="0"/>
              <a:t> (</a:t>
            </a:r>
            <a:r>
              <a:rPr lang="ru-RU" dirty="0" smtClean="0"/>
              <a:t>такт</a:t>
            </a:r>
            <a:r>
              <a:rPr lang="en-US" dirty="0" smtClean="0"/>
              <a:t>, </a:t>
            </a:r>
            <a:r>
              <a:rPr lang="ru-RU" dirty="0" smtClean="0"/>
              <a:t>ритмическая компоновка</a:t>
            </a:r>
            <a:r>
              <a:rPr lang="en-US" dirty="0" smtClean="0"/>
              <a:t>, </a:t>
            </a:r>
            <a:r>
              <a:rPr lang="ru-RU" dirty="0" smtClean="0"/>
              <a:t>паттерны</a:t>
            </a:r>
            <a:r>
              <a:rPr lang="en-US" dirty="0" smtClean="0"/>
              <a:t>, </a:t>
            </a:r>
            <a:r>
              <a:rPr lang="ru-RU" dirty="0" smtClean="0"/>
              <a:t>макроструктуры</a:t>
            </a:r>
            <a:r>
              <a:rPr lang="en-US" dirty="0" smtClean="0"/>
              <a:t>), </a:t>
            </a:r>
            <a:r>
              <a:rPr lang="ru-RU" dirty="0" smtClean="0"/>
              <a:t>открывают сложность и взаимосвязь  между различными компонетами составляющими музыку</a:t>
            </a:r>
            <a:endParaRPr lang="ru-R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 eaLnBrk="1" latinLnBrk="0" hangingPunct="1"/>
            <a:fld id="{09CEB3EB-F4F2-46F4-8867-D3C68411A9A0}" type="slidenum">
              <a:rPr kumimoji="0" lang="en-US" smtClean="0"/>
              <a:pPr algn="l" eaLnBrk="1" latinLnBrk="0" hangingPunct="1"/>
              <a:t>11</a:t>
            </a:fld>
            <a:endParaRPr kumimoji="0" lang="en-US" sz="1200">
              <a:solidFill>
                <a:schemeClr val="tx2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57224" y="428604"/>
            <a:ext cx="7500990" cy="49244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ru-RU" sz="2600" dirty="0" smtClean="0"/>
              <a:t>Методы поиска и получения значимых свойств</a:t>
            </a:r>
            <a:endParaRPr lang="ru-RU" sz="2600" dirty="0"/>
          </a:p>
        </p:txBody>
      </p:sp>
      <p:sp>
        <p:nvSpPr>
          <p:cNvPr id="6" name="TextBox 5"/>
          <p:cNvSpPr txBox="1"/>
          <p:nvPr/>
        </p:nvSpPr>
        <p:spPr>
          <a:xfrm>
            <a:off x="500034" y="5357826"/>
            <a:ext cx="821537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Font typeface="Arial" pitchFamily="34" charset="0"/>
              <a:buChar char="•"/>
            </a:pPr>
            <a:r>
              <a:rPr lang="ru-RU" sz="2600" dirty="0" smtClean="0"/>
              <a:t>Используются </a:t>
            </a:r>
            <a:r>
              <a:rPr lang="en-US" sz="2600" dirty="0" smtClean="0"/>
              <a:t>user studies, </a:t>
            </a:r>
            <a:r>
              <a:rPr lang="ru-RU" sz="2600" dirty="0" smtClean="0"/>
              <a:t>теория музыки, методы оптимизации</a:t>
            </a:r>
          </a:p>
          <a:p>
            <a:endParaRPr lang="ru-RU" sz="2600" dirty="0"/>
          </a:p>
        </p:txBody>
      </p:sp>
      <p:sp>
        <p:nvSpPr>
          <p:cNvPr id="18" name="Rectangle 17"/>
          <p:cNvSpPr/>
          <p:nvPr/>
        </p:nvSpPr>
        <p:spPr>
          <a:xfrm>
            <a:off x="1000100" y="1500174"/>
            <a:ext cx="7215238" cy="35719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200" dirty="0" smtClean="0"/>
              <a:t>Получение значимых свойств</a:t>
            </a:r>
            <a:endParaRPr lang="ru-RU" sz="2200" dirty="0"/>
          </a:p>
        </p:txBody>
      </p:sp>
      <p:sp>
        <p:nvSpPr>
          <p:cNvPr id="20" name="Rectangle 19"/>
          <p:cNvSpPr/>
          <p:nvPr/>
        </p:nvSpPr>
        <p:spPr>
          <a:xfrm>
            <a:off x="357158" y="1928802"/>
            <a:ext cx="4286280" cy="314327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t" anchorCtr="0"/>
          <a:lstStyle/>
          <a:p>
            <a:r>
              <a:rPr lang="ru-RU" sz="2200" dirty="0" smtClean="0"/>
              <a:t>Для контента</a:t>
            </a:r>
          </a:p>
          <a:p>
            <a:endParaRPr lang="ru-RU" sz="2200" dirty="0" smtClean="0"/>
          </a:p>
          <a:p>
            <a:pPr>
              <a:buFont typeface="Arial" pitchFamily="34" charset="0"/>
              <a:buChar char="•"/>
            </a:pPr>
            <a:r>
              <a:rPr lang="ru-RU" sz="2200" dirty="0" smtClean="0"/>
              <a:t> Статистики</a:t>
            </a:r>
            <a:r>
              <a:rPr lang="en-US" sz="2200" dirty="0" smtClean="0"/>
              <a:t> – </a:t>
            </a:r>
            <a:r>
              <a:rPr lang="ru-RU" sz="2200" dirty="0" smtClean="0"/>
              <a:t>μ</a:t>
            </a:r>
            <a:r>
              <a:rPr lang="en-US" sz="2200" dirty="0" smtClean="0"/>
              <a:t>1,</a:t>
            </a:r>
            <a:r>
              <a:rPr lang="ru-RU" sz="2200" dirty="0" smtClean="0"/>
              <a:t> μ</a:t>
            </a:r>
            <a:r>
              <a:rPr lang="en-US" sz="2200" dirty="0" smtClean="0"/>
              <a:t>2,</a:t>
            </a:r>
            <a:r>
              <a:rPr lang="ru-RU" sz="2200" dirty="0" smtClean="0"/>
              <a:t> μ</a:t>
            </a:r>
            <a:r>
              <a:rPr lang="en-US" sz="2200" dirty="0" smtClean="0"/>
              <a:t>3,</a:t>
            </a:r>
            <a:r>
              <a:rPr lang="ru-RU" sz="2200" dirty="0" smtClean="0"/>
              <a:t> </a:t>
            </a:r>
            <a:r>
              <a:rPr lang="ru-RU" sz="2200" dirty="0" err="1" smtClean="0"/>
              <a:t>μ</a:t>
            </a:r>
            <a:r>
              <a:rPr lang="en-US" sz="2200" dirty="0" smtClean="0"/>
              <a:t>4</a:t>
            </a:r>
          </a:p>
          <a:p>
            <a:pPr>
              <a:buFont typeface="Arial" pitchFamily="34" charset="0"/>
              <a:buChar char="•"/>
            </a:pPr>
            <a:r>
              <a:rPr lang="ru-RU" sz="2200" dirty="0" smtClean="0"/>
              <a:t>Гистограммы, автокорреляционная функция</a:t>
            </a:r>
          </a:p>
          <a:p>
            <a:pPr>
              <a:buFont typeface="Arial" pitchFamily="34" charset="0"/>
              <a:buChar char="•"/>
            </a:pPr>
            <a:r>
              <a:rPr lang="ru-RU" sz="2200" dirty="0" smtClean="0"/>
              <a:t> </a:t>
            </a:r>
            <a:r>
              <a:rPr lang="ru-RU" sz="2200" dirty="0" smtClean="0"/>
              <a:t>БПФ</a:t>
            </a:r>
            <a:r>
              <a:rPr lang="en-US" sz="2200" dirty="0" smtClean="0"/>
              <a:t>, </a:t>
            </a:r>
            <a:r>
              <a:rPr lang="ru-RU" sz="2200" dirty="0" smtClean="0"/>
              <a:t>оконное</a:t>
            </a:r>
            <a:r>
              <a:rPr lang="en-US" sz="2200" dirty="0" smtClean="0"/>
              <a:t> </a:t>
            </a:r>
            <a:r>
              <a:rPr lang="ru-RU" sz="2200" dirty="0" smtClean="0"/>
              <a:t>БПФ (</a:t>
            </a:r>
            <a:r>
              <a:rPr lang="en-US" sz="2200" dirty="0" smtClean="0"/>
              <a:t>SFFT)</a:t>
            </a:r>
            <a:endParaRPr lang="ru-RU" sz="2200" dirty="0" smtClean="0"/>
          </a:p>
          <a:p>
            <a:pPr>
              <a:buFont typeface="Arial" pitchFamily="34" charset="0"/>
              <a:buChar char="•"/>
            </a:pPr>
            <a:r>
              <a:rPr lang="ru-RU" sz="2200" dirty="0" smtClean="0"/>
              <a:t> ДВП</a:t>
            </a:r>
          </a:p>
          <a:p>
            <a:pPr>
              <a:buFont typeface="Arial" pitchFamily="34" charset="0"/>
              <a:buChar char="•"/>
            </a:pPr>
            <a:r>
              <a:rPr lang="ru-RU" sz="2200" dirty="0" smtClean="0"/>
              <a:t> </a:t>
            </a:r>
            <a:r>
              <a:rPr lang="en-US" sz="2400" dirty="0" smtClean="0"/>
              <a:t>MFCC</a:t>
            </a:r>
            <a:r>
              <a:rPr lang="ru-RU" sz="2400" dirty="0" smtClean="0"/>
              <a:t>(</a:t>
            </a:r>
            <a:r>
              <a:rPr lang="en-US" sz="2400" dirty="0" smtClean="0"/>
              <a:t>Mel</a:t>
            </a:r>
            <a:r>
              <a:rPr lang="ru-RU" sz="2400" dirty="0" smtClean="0"/>
              <a:t>-</a:t>
            </a:r>
            <a:r>
              <a:rPr lang="en-US" sz="2400" dirty="0" smtClean="0"/>
              <a:t>Frequency Cepstral Coefficients</a:t>
            </a:r>
            <a:r>
              <a:rPr lang="ru-RU" sz="2400" dirty="0" smtClean="0"/>
              <a:t>)</a:t>
            </a:r>
            <a:endParaRPr lang="ru-RU" sz="2200" dirty="0" smtClean="0"/>
          </a:p>
          <a:p>
            <a:endParaRPr lang="ru-RU" sz="2200" dirty="0" smtClean="0"/>
          </a:p>
        </p:txBody>
      </p:sp>
      <p:sp>
        <p:nvSpPr>
          <p:cNvPr id="21" name="Rectangle 20"/>
          <p:cNvSpPr/>
          <p:nvPr/>
        </p:nvSpPr>
        <p:spPr>
          <a:xfrm>
            <a:off x="4714876" y="1928802"/>
            <a:ext cx="4000528" cy="314327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t" anchorCtr="0"/>
          <a:lstStyle/>
          <a:p>
            <a:r>
              <a:rPr lang="ru-RU" sz="2200" i="1" dirty="0" smtClean="0"/>
              <a:t>Для контекста</a:t>
            </a:r>
          </a:p>
          <a:p>
            <a:endParaRPr lang="en-US" sz="2200" i="1" dirty="0" smtClean="0"/>
          </a:p>
          <a:p>
            <a:pPr>
              <a:buFont typeface="Arial" pitchFamily="34" charset="0"/>
              <a:buChar char="•"/>
            </a:pPr>
            <a:r>
              <a:rPr lang="ru-RU" sz="2200" i="1" dirty="0" smtClean="0"/>
              <a:t> статистики</a:t>
            </a:r>
          </a:p>
          <a:p>
            <a:pPr>
              <a:buFont typeface="Arial" pitchFamily="34" charset="0"/>
              <a:buChar char="•"/>
            </a:pPr>
            <a:r>
              <a:rPr lang="ru-RU" sz="2200" i="1" dirty="0" smtClean="0"/>
              <a:t> </a:t>
            </a:r>
            <a:r>
              <a:rPr lang="en-US" sz="2200" i="1" dirty="0" smtClean="0"/>
              <a:t>collaborative</a:t>
            </a:r>
            <a:r>
              <a:rPr lang="ru-RU" sz="2200" i="1" dirty="0" smtClean="0"/>
              <a:t> </a:t>
            </a:r>
            <a:r>
              <a:rPr lang="en-US" sz="2200" i="1" dirty="0" smtClean="0"/>
              <a:t>filtering </a:t>
            </a:r>
            <a:endParaRPr lang="ru-RU" sz="2200" dirty="0" smtClean="0"/>
          </a:p>
          <a:p>
            <a:pPr>
              <a:buFont typeface="Arial" pitchFamily="34" charset="0"/>
              <a:buChar char="•"/>
            </a:pPr>
            <a:r>
              <a:rPr lang="ru-RU" sz="2200" dirty="0" smtClean="0"/>
              <a:t> </a:t>
            </a:r>
            <a:r>
              <a:rPr lang="en-US" sz="2200" dirty="0" smtClean="0"/>
              <a:t>web crawling </a:t>
            </a:r>
            <a:endParaRPr lang="ru-RU" sz="2200" dirty="0" smtClean="0"/>
          </a:p>
          <a:p>
            <a:pPr>
              <a:buFont typeface="Arial" pitchFamily="34" charset="0"/>
              <a:buChar char="•"/>
            </a:pPr>
            <a:r>
              <a:rPr lang="ru-RU" sz="2200" dirty="0" smtClean="0"/>
              <a:t> </a:t>
            </a:r>
            <a:r>
              <a:rPr lang="en-US" sz="2200" dirty="0" smtClean="0"/>
              <a:t>natural-language processing</a:t>
            </a:r>
            <a:endParaRPr lang="ru-RU" sz="2200" dirty="0"/>
          </a:p>
        </p:txBody>
      </p:sp>
      <p:sp>
        <p:nvSpPr>
          <p:cNvPr id="22" name="Rectangle 21"/>
          <p:cNvSpPr/>
          <p:nvPr/>
        </p:nvSpPr>
        <p:spPr>
          <a:xfrm>
            <a:off x="1000100" y="5143512"/>
            <a:ext cx="7215238" cy="35719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buFont typeface="Arial" pitchFamily="34" charset="0"/>
              <a:buChar char="•"/>
            </a:pPr>
            <a:r>
              <a:rPr lang="ru-RU" sz="2200" dirty="0" smtClean="0"/>
              <a:t> ранее полученные значимые соотношения</a:t>
            </a:r>
            <a:endParaRPr lang="ru-RU" sz="22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 eaLnBrk="1" latinLnBrk="0" hangingPunct="1"/>
            <a:fld id="{09CEB3EB-F4F2-46F4-8867-D3C68411A9A0}" type="slidenum">
              <a:rPr kumimoji="0" lang="en-US" smtClean="0"/>
              <a:pPr algn="l" eaLnBrk="1" latinLnBrk="0" hangingPunct="1"/>
              <a:t>12</a:t>
            </a:fld>
            <a:endParaRPr kumimoji="0" lang="en-US" sz="1200">
              <a:solidFill>
                <a:schemeClr val="tx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786182" y="785794"/>
            <a:ext cx="1357322" cy="76944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ru-RU" sz="2200" dirty="0" smtClean="0"/>
              <a:t>Вейвлет</a:t>
            </a:r>
          </a:p>
          <a:p>
            <a:r>
              <a:rPr lang="ru-RU" sz="2200" dirty="0" smtClean="0"/>
              <a:t>(</a:t>
            </a:r>
            <a:r>
              <a:rPr lang="en-US" sz="2200" dirty="0" smtClean="0"/>
              <a:t>Wavelet</a:t>
            </a:r>
            <a:r>
              <a:rPr lang="ru-RU" sz="2200" dirty="0" smtClean="0"/>
              <a:t>)</a:t>
            </a:r>
            <a:endParaRPr lang="en-US" sz="22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 eaLnBrk="1" latinLnBrk="0" hangingPunct="1"/>
            <a:fld id="{09CEB3EB-F4F2-46F4-8867-D3C68411A9A0}" type="slidenum">
              <a:rPr kumimoji="0" lang="en-US" smtClean="0"/>
              <a:pPr algn="l" eaLnBrk="1" latinLnBrk="0" hangingPunct="1"/>
              <a:t>13</a:t>
            </a:fld>
            <a:endParaRPr kumimoji="0" lang="en-US" sz="1200">
              <a:solidFill>
                <a:schemeClr val="tx2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9525"/>
            <a:ext cx="5245100" cy="686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5429256" y="2214554"/>
            <a:ext cx="3000396" cy="144655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ru-RU" sz="2200" dirty="0" smtClean="0"/>
              <a:t>Вычисление </a:t>
            </a:r>
            <a:r>
              <a:rPr lang="en-US" sz="2200" dirty="0" smtClean="0"/>
              <a:t>MFCC</a:t>
            </a:r>
            <a:endParaRPr lang="ru-RU" sz="2200" dirty="0" smtClean="0"/>
          </a:p>
          <a:p>
            <a:r>
              <a:rPr lang="ru-RU" sz="2200" dirty="0" smtClean="0"/>
              <a:t>(</a:t>
            </a:r>
            <a:r>
              <a:rPr lang="ru-RU" sz="2200" dirty="0" smtClean="0"/>
              <a:t>Мелочастотные кепстральные коэффициенты)</a:t>
            </a:r>
            <a:endParaRPr lang="en-US" sz="2200" dirty="0"/>
          </a:p>
        </p:txBody>
      </p:sp>
      <p:sp>
        <p:nvSpPr>
          <p:cNvPr id="5" name="Left Arrow 4"/>
          <p:cNvSpPr/>
          <p:nvPr/>
        </p:nvSpPr>
        <p:spPr>
          <a:xfrm>
            <a:off x="4572000" y="2857496"/>
            <a:ext cx="642942" cy="42862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 eaLnBrk="1" latinLnBrk="0" hangingPunct="1"/>
            <a:fld id="{09CEB3EB-F4F2-46F4-8867-D3C68411A9A0}" type="slidenum">
              <a:rPr kumimoji="0" lang="en-US" smtClean="0"/>
              <a:pPr algn="l" eaLnBrk="1" latinLnBrk="0" hangingPunct="1"/>
              <a:t>14</a:t>
            </a:fld>
            <a:endParaRPr kumimoji="0" lang="en-US" sz="1200">
              <a:solidFill>
                <a:schemeClr val="tx2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D:\WORK\MIR\Work\Documents\IMAGES\evaluation_common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214290"/>
            <a:ext cx="6797779" cy="3929067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3857588" y="0"/>
            <a:ext cx="5286412" cy="49244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ru-RU" sz="2600" dirty="0" smtClean="0"/>
              <a:t>Последовательность вычислений</a:t>
            </a:r>
            <a:endParaRPr lang="en-US" sz="2600" dirty="0"/>
          </a:p>
        </p:txBody>
      </p:sp>
      <p:sp>
        <p:nvSpPr>
          <p:cNvPr id="4" name="Rectangle 3"/>
          <p:cNvSpPr/>
          <p:nvPr/>
        </p:nvSpPr>
        <p:spPr>
          <a:xfrm>
            <a:off x="0" y="4357694"/>
            <a:ext cx="9144000" cy="230832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b="1" dirty="0" smtClean="0"/>
              <a:t>Boldface</a:t>
            </a:r>
            <a:r>
              <a:rPr lang="en-US" dirty="0" smtClean="0"/>
              <a:t> </a:t>
            </a:r>
            <a:r>
              <a:rPr lang="ru-RU" dirty="0" smtClean="0"/>
              <a:t>текст подсвечивает свойства относящиеся к тону и тональности(</a:t>
            </a:r>
            <a:r>
              <a:rPr lang="ru-RU" dirty="0" err="1" smtClean="0"/>
              <a:t>хромограмма</a:t>
            </a:r>
            <a:r>
              <a:rPr lang="ru-RU" dirty="0" smtClean="0"/>
              <a:t>, сила ноты, нотная </a:t>
            </a:r>
            <a:r>
              <a:rPr lang="en-US" dirty="0" smtClean="0"/>
              <a:t>SOM) </a:t>
            </a:r>
            <a:r>
              <a:rPr lang="ru-RU" dirty="0" smtClean="0"/>
              <a:t>и динамике(</a:t>
            </a:r>
            <a:r>
              <a:rPr lang="en-US" dirty="0" smtClean="0"/>
              <a:t>Root Mean Square(RMS), energy). </a:t>
            </a:r>
            <a:r>
              <a:rPr lang="en-US" b="1" i="1" dirty="0" smtClean="0"/>
              <a:t>Bold italics </a:t>
            </a:r>
            <a:r>
              <a:rPr lang="ru-RU" dirty="0" smtClean="0"/>
              <a:t>обозначают свойства относящиеся к ритму( то есть темпу), четкости и отклонению пульсации.</a:t>
            </a:r>
            <a:r>
              <a:rPr lang="en-US" dirty="0" smtClean="0"/>
              <a:t> </a:t>
            </a:r>
            <a:r>
              <a:rPr lang="en-US" i="1" dirty="0" smtClean="0"/>
              <a:t>Simple italics </a:t>
            </a:r>
            <a:r>
              <a:rPr lang="ru-RU" dirty="0" smtClean="0"/>
              <a:t>подсвечивают большой набор свойств которые можно ассоциировать с тембром</a:t>
            </a:r>
            <a:r>
              <a:rPr lang="en-US" dirty="0" smtClean="0"/>
              <a:t> </a:t>
            </a:r>
            <a:r>
              <a:rPr lang="ru-RU" dirty="0" smtClean="0"/>
              <a:t>.</a:t>
            </a:r>
            <a:r>
              <a:rPr lang="en-US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Grey italics</a:t>
            </a:r>
            <a:r>
              <a:rPr lang="ru-RU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ru-RU" dirty="0" smtClean="0"/>
              <a:t>операции могут быть применены к различным представлениям</a:t>
            </a:r>
            <a:r>
              <a:rPr lang="en-US" dirty="0" smtClean="0"/>
              <a:t>:</a:t>
            </a:r>
            <a:r>
              <a:rPr lang="ru-RU" dirty="0" smtClean="0"/>
              <a:t>  например, статистические моменты (</a:t>
            </a:r>
            <a:r>
              <a:rPr lang="en-US" dirty="0" err="1" smtClean="0"/>
              <a:t>centroid</a:t>
            </a:r>
            <a:r>
              <a:rPr lang="en-US" dirty="0" smtClean="0"/>
              <a:t>, kurtosis, etc.</a:t>
            </a:r>
            <a:r>
              <a:rPr lang="ru-RU" dirty="0" smtClean="0"/>
              <a:t>)  могут быть применены как к спектру или огибающим, так и к гистограммам основанными на любом из данных свойств.</a:t>
            </a:r>
            <a:endParaRPr lang="en-US" dirty="0" smtClean="0"/>
          </a:p>
        </p:txBody>
      </p:sp>
      <p:sp>
        <p:nvSpPr>
          <p:cNvPr id="5" name="Rectangle 4"/>
          <p:cNvSpPr/>
          <p:nvPr/>
        </p:nvSpPr>
        <p:spPr>
          <a:xfrm>
            <a:off x="6858016" y="1357298"/>
            <a:ext cx="2143172" cy="258532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ru-RU" dirty="0" smtClean="0"/>
              <a:t>Каждое музыкальное свойств относится к одному из измерений традиционно определенных в музыкальной теории.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 eaLnBrk="1" latinLnBrk="0" hangingPunct="1"/>
            <a:fld id="{09CEB3EB-F4F2-46F4-8867-D3C68411A9A0}" type="slidenum">
              <a:rPr kumimoji="0" lang="en-US" smtClean="0"/>
              <a:pPr algn="l" eaLnBrk="1" latinLnBrk="0" hangingPunct="1"/>
              <a:t>15</a:t>
            </a:fld>
            <a:endParaRPr kumimoji="0" lang="en-US" sz="1200">
              <a:solidFill>
                <a:schemeClr val="tx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42910" y="214290"/>
            <a:ext cx="3143240" cy="212365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ru-RU" sz="2200" dirty="0" smtClean="0"/>
              <a:t>Данные о музыке</a:t>
            </a:r>
          </a:p>
          <a:p>
            <a:endParaRPr lang="ru-RU" sz="2200" dirty="0" smtClean="0"/>
          </a:p>
          <a:p>
            <a:pPr>
              <a:buFont typeface="Arial" pitchFamily="34" charset="0"/>
              <a:buChar char="•"/>
            </a:pPr>
            <a:r>
              <a:rPr lang="ru-RU" sz="2200" dirty="0" smtClean="0"/>
              <a:t>Отпечаток (</a:t>
            </a:r>
            <a:r>
              <a:rPr lang="en-US" sz="2200" dirty="0" smtClean="0"/>
              <a:t>Fingerprint</a:t>
            </a:r>
            <a:r>
              <a:rPr lang="ru-RU" sz="2200" dirty="0" smtClean="0"/>
              <a:t>);</a:t>
            </a:r>
          </a:p>
          <a:p>
            <a:pPr>
              <a:buFont typeface="Arial" pitchFamily="34" charset="0"/>
              <a:buChar char="•"/>
            </a:pPr>
            <a:r>
              <a:rPr lang="ru-RU" sz="2200" dirty="0" smtClean="0"/>
              <a:t>Содержание;</a:t>
            </a:r>
          </a:p>
          <a:p>
            <a:pPr>
              <a:buFont typeface="Arial" pitchFamily="34" charset="0"/>
              <a:buChar char="•"/>
            </a:pPr>
            <a:r>
              <a:rPr lang="ru-RU" sz="2200" dirty="0" smtClean="0"/>
              <a:t>Контекст;</a:t>
            </a:r>
          </a:p>
        </p:txBody>
      </p:sp>
      <p:sp>
        <p:nvSpPr>
          <p:cNvPr id="9" name="Rectangle 8"/>
          <p:cNvSpPr/>
          <p:nvPr/>
        </p:nvSpPr>
        <p:spPr>
          <a:xfrm>
            <a:off x="1000100" y="2500306"/>
            <a:ext cx="7786742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ru-RU" sz="2200" dirty="0" smtClean="0"/>
              <a:t>Длительность, Количество сегментов, Длительность сегментов;</a:t>
            </a:r>
            <a:endParaRPr lang="en-US" sz="2200" dirty="0" smtClean="0"/>
          </a:p>
          <a:p>
            <a:pPr>
              <a:buFont typeface="Arial" pitchFamily="34" charset="0"/>
              <a:buChar char="•"/>
            </a:pPr>
            <a:r>
              <a:rPr lang="ru-RU" sz="2200" dirty="0" smtClean="0"/>
              <a:t>Стабильность тактового размера;</a:t>
            </a:r>
          </a:p>
          <a:p>
            <a:pPr>
              <a:buFont typeface="Arial" pitchFamily="34" charset="0"/>
              <a:buChar char="•"/>
            </a:pPr>
            <a:r>
              <a:rPr lang="ru-RU" sz="2200" dirty="0" smtClean="0"/>
              <a:t>Темп;</a:t>
            </a:r>
          </a:p>
          <a:p>
            <a:pPr>
              <a:buFont typeface="Arial" pitchFamily="34" charset="0"/>
              <a:buChar char="•"/>
            </a:pPr>
            <a:r>
              <a:rPr lang="ru-RU" sz="2200" dirty="0" smtClean="0"/>
              <a:t>Гистограма ритма;</a:t>
            </a:r>
            <a:endParaRPr lang="en-US" sz="2200" dirty="0" smtClean="0"/>
          </a:p>
          <a:p>
            <a:pPr>
              <a:buFont typeface="Arial" pitchFamily="34" charset="0"/>
              <a:buChar char="•"/>
            </a:pPr>
            <a:r>
              <a:rPr lang="ru-RU" sz="2200" dirty="0" smtClean="0"/>
              <a:t>Усреднние по статистически вычисленным функциям характиризующим тембр;</a:t>
            </a:r>
          </a:p>
          <a:p>
            <a:endParaRPr lang="ru-RU" sz="2200" dirty="0" smtClean="0"/>
          </a:p>
          <a:p>
            <a:pPr>
              <a:buFont typeface="Arial" pitchFamily="34" charset="0"/>
              <a:buChar char="•"/>
            </a:pPr>
            <a:r>
              <a:rPr lang="ru-RU" sz="2200" dirty="0" smtClean="0"/>
              <a:t>Жанр</a:t>
            </a:r>
            <a:r>
              <a:rPr lang="en-US" sz="2200" dirty="0" smtClean="0"/>
              <a:t>, </a:t>
            </a:r>
            <a:r>
              <a:rPr lang="ru-RU" sz="2200" dirty="0" smtClean="0"/>
              <a:t>Настроение,</a:t>
            </a:r>
            <a:r>
              <a:rPr lang="en-US" sz="2200" dirty="0" smtClean="0"/>
              <a:t> </a:t>
            </a:r>
            <a:r>
              <a:rPr lang="ru-RU" sz="2200" dirty="0" smtClean="0"/>
              <a:t>Таги –  масивы строк</a:t>
            </a:r>
            <a:r>
              <a:rPr lang="en-US" sz="2200" dirty="0" smtClean="0"/>
              <a:t>; </a:t>
            </a:r>
            <a:r>
              <a:rPr lang="ru-RU" sz="2200" dirty="0" smtClean="0"/>
              <a:t>входит ? да =</a:t>
            </a:r>
            <a:r>
              <a:rPr lang="en-US" sz="2200" dirty="0" smtClean="0"/>
              <a:t> &gt; </a:t>
            </a:r>
            <a:r>
              <a:rPr lang="ru-RU" sz="2200" dirty="0" smtClean="0"/>
              <a:t>1</a:t>
            </a:r>
            <a:r>
              <a:rPr lang="en-US" sz="2200" dirty="0" smtClean="0"/>
              <a:t> else</a:t>
            </a:r>
            <a:r>
              <a:rPr lang="ru-RU" sz="2200" dirty="0" smtClean="0"/>
              <a:t>  0</a:t>
            </a:r>
            <a:r>
              <a:rPr lang="en-US" sz="2200" dirty="0" smtClean="0"/>
              <a:t> ; </a:t>
            </a:r>
            <a:r>
              <a:rPr lang="ru-RU" sz="2200" dirty="0" smtClean="0"/>
              <a:t>получаем вектор </a:t>
            </a:r>
            <a:r>
              <a:rPr lang="be-BY" sz="2200" dirty="0" smtClean="0"/>
              <a:t>0 </a:t>
            </a:r>
            <a:r>
              <a:rPr lang="ru-RU" sz="2200" dirty="0" smtClean="0"/>
              <a:t>и 1</a:t>
            </a:r>
            <a:endParaRPr lang="en-US" sz="2200" dirty="0" smtClean="0"/>
          </a:p>
          <a:p>
            <a:pPr>
              <a:buFont typeface="Arial" pitchFamily="34" charset="0"/>
              <a:buChar char="•"/>
            </a:pPr>
            <a:r>
              <a:rPr lang="ru-RU" sz="2200" dirty="0" smtClean="0"/>
              <a:t>Популярность </a:t>
            </a:r>
          </a:p>
          <a:p>
            <a:r>
              <a:rPr lang="en-US" sz="2200" dirty="0" smtClean="0"/>
              <a:t>[001]</a:t>
            </a:r>
            <a:endParaRPr lang="en-US" sz="2200" dirty="0"/>
          </a:p>
        </p:txBody>
      </p:sp>
      <p:sp>
        <p:nvSpPr>
          <p:cNvPr id="7" name="TextBox 6"/>
          <p:cNvSpPr txBox="1"/>
          <p:nvPr/>
        </p:nvSpPr>
        <p:spPr>
          <a:xfrm>
            <a:off x="357158" y="2714620"/>
            <a:ext cx="513410" cy="307183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wordArtVert" wrap="square" rtlCol="0">
            <a:spAutoFit/>
          </a:bodyPr>
          <a:lstStyle/>
          <a:p>
            <a:r>
              <a:rPr lang="ru-RU" b="1" dirty="0" smtClean="0"/>
              <a:t>Похожесть</a:t>
            </a:r>
            <a:endParaRPr lang="en-US" b="1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 eaLnBrk="1" latinLnBrk="0" hangingPunct="1"/>
            <a:fld id="{09CEB3EB-F4F2-46F4-8867-D3C68411A9A0}" type="slidenum">
              <a:rPr kumimoji="0" lang="en-US" smtClean="0"/>
              <a:pPr algn="l" eaLnBrk="1" latinLnBrk="0" hangingPunct="1"/>
              <a:t>16</a:t>
            </a:fld>
            <a:endParaRPr kumimoji="0" lang="en-US" sz="1200">
              <a:solidFill>
                <a:schemeClr val="tx2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/>
          <p:nvPr/>
        </p:nvGraphicFramePr>
        <p:xfrm>
          <a:off x="2285984" y="3357562"/>
          <a:ext cx="6500858" cy="35004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Rectangle 4"/>
          <p:cNvSpPr/>
          <p:nvPr/>
        </p:nvSpPr>
        <p:spPr>
          <a:xfrm>
            <a:off x="285720" y="785794"/>
            <a:ext cx="8643998" cy="38164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buFont typeface="Arial" pitchFamily="34" charset="0"/>
              <a:buChar char="•"/>
            </a:pPr>
            <a:r>
              <a:rPr lang="ru-RU" sz="2200" dirty="0" smtClean="0"/>
              <a:t>Тембр – средние и дисперсия </a:t>
            </a:r>
            <a:r>
              <a:rPr lang="en-US" sz="2200" dirty="0" smtClean="0"/>
              <a:t> </a:t>
            </a:r>
            <a:r>
              <a:rPr lang="en-US" sz="2200" dirty="0" err="1" smtClean="0"/>
              <a:t>Centroid</a:t>
            </a:r>
            <a:r>
              <a:rPr lang="en-US" sz="2200" dirty="0" smtClean="0"/>
              <a:t>, </a:t>
            </a:r>
            <a:r>
              <a:rPr lang="en-US" sz="2200" dirty="0" err="1" smtClean="0"/>
              <a:t>Rolloff</a:t>
            </a:r>
            <a:r>
              <a:rPr lang="en-US" sz="2200" dirty="0" smtClean="0"/>
              <a:t>, Flux, </a:t>
            </a:r>
            <a:r>
              <a:rPr lang="en-US" sz="2200" dirty="0" err="1" smtClean="0"/>
              <a:t>ZeroCrossings</a:t>
            </a:r>
            <a:r>
              <a:rPr lang="ru-RU" sz="2200" dirty="0" smtClean="0"/>
              <a:t> над 1с окне</a:t>
            </a:r>
            <a:r>
              <a:rPr lang="en-US" sz="2200" dirty="0" smtClean="0"/>
              <a:t> ,Low Energy </a:t>
            </a:r>
            <a:r>
              <a:rPr lang="ru-RU" sz="2200" dirty="0" smtClean="0"/>
              <a:t>основынные на </a:t>
            </a:r>
            <a:r>
              <a:rPr lang="en-US" sz="2200" dirty="0" smtClean="0"/>
              <a:t>STFT</a:t>
            </a:r>
            <a:r>
              <a:rPr lang="ru-RU" sz="2200" dirty="0" smtClean="0"/>
              <a:t>;</a:t>
            </a:r>
            <a:endParaRPr lang="en-US" sz="2200" dirty="0" smtClean="0"/>
          </a:p>
          <a:p>
            <a:pPr algn="just">
              <a:buFont typeface="Arial" pitchFamily="34" charset="0"/>
              <a:buChar char="•"/>
            </a:pPr>
            <a:r>
              <a:rPr lang="en-US" sz="2200" dirty="0" smtClean="0"/>
              <a:t> </a:t>
            </a:r>
            <a:r>
              <a:rPr lang="ru-RU" sz="2200" dirty="0" smtClean="0"/>
              <a:t>Тембр</a:t>
            </a:r>
            <a:r>
              <a:rPr lang="en-US" sz="2200" dirty="0" smtClean="0"/>
              <a:t>- </a:t>
            </a:r>
            <a:r>
              <a:rPr lang="ru-RU" sz="2200" dirty="0" smtClean="0"/>
              <a:t>средние и дисперсия первых пяти </a:t>
            </a:r>
            <a:r>
              <a:rPr lang="en-US" sz="2200" dirty="0" smtClean="0"/>
              <a:t>MFCCs</a:t>
            </a:r>
            <a:r>
              <a:rPr lang="ru-RU" sz="2200" dirty="0" smtClean="0"/>
              <a:t> на 1с окне  по всему файлу;</a:t>
            </a:r>
          </a:p>
          <a:p>
            <a:pPr algn="just">
              <a:buFont typeface="Arial" pitchFamily="34" charset="0"/>
              <a:buChar char="•"/>
            </a:pPr>
            <a:r>
              <a:rPr lang="ru-RU" sz="2200" dirty="0" smtClean="0"/>
              <a:t>Ритмовое содержание </a:t>
            </a:r>
            <a:r>
              <a:rPr lang="en-US" sz="2200" dirty="0" smtClean="0"/>
              <a:t>– </a:t>
            </a:r>
            <a:r>
              <a:rPr lang="ru-RU" sz="2200" dirty="0" smtClean="0"/>
              <a:t>свойства основанные на Ритмовых Гистограмах;</a:t>
            </a:r>
            <a:endParaRPr lang="en-US" sz="2200" dirty="0" smtClean="0"/>
          </a:p>
          <a:p>
            <a:pPr algn="just">
              <a:buFont typeface="Arial" pitchFamily="34" charset="0"/>
              <a:buChar char="•"/>
            </a:pPr>
            <a:r>
              <a:rPr lang="ru-RU" sz="2200" dirty="0" smtClean="0"/>
              <a:t>Тоновое содержание </a:t>
            </a:r>
            <a:r>
              <a:rPr lang="en-US" sz="2200" dirty="0" smtClean="0"/>
              <a:t> - </a:t>
            </a:r>
            <a:r>
              <a:rPr lang="ru-RU" sz="2200" dirty="0" smtClean="0"/>
              <a:t>свойства основанные на </a:t>
            </a:r>
            <a:r>
              <a:rPr lang="en-US" sz="2200" dirty="0" smtClean="0"/>
              <a:t> </a:t>
            </a:r>
            <a:r>
              <a:rPr lang="ru-RU" sz="2200" dirty="0" smtClean="0"/>
              <a:t>Тоновых Гистограммах </a:t>
            </a:r>
          </a:p>
          <a:p>
            <a:pPr algn="just"/>
            <a:r>
              <a:rPr lang="en-US" sz="2200" dirty="0" smtClean="0"/>
              <a:t>[003]</a:t>
            </a:r>
            <a:endParaRPr lang="ru-RU" sz="2200" dirty="0" smtClean="0"/>
          </a:p>
          <a:p>
            <a:endParaRPr lang="ru-RU" sz="2200" dirty="0" smtClean="0"/>
          </a:p>
          <a:p>
            <a:endParaRPr lang="en-US" sz="2200" dirty="0"/>
          </a:p>
        </p:txBody>
      </p:sp>
      <p:sp>
        <p:nvSpPr>
          <p:cNvPr id="6" name="TextBox 5"/>
          <p:cNvSpPr txBox="1"/>
          <p:nvPr/>
        </p:nvSpPr>
        <p:spPr>
          <a:xfrm>
            <a:off x="571472" y="428604"/>
            <a:ext cx="2428892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rtlCol="0">
            <a:spAutoFit/>
          </a:bodyPr>
          <a:lstStyle/>
          <a:p>
            <a:r>
              <a:rPr lang="ru-RU" b="1" dirty="0" smtClean="0"/>
              <a:t>Классификация</a:t>
            </a:r>
            <a:endParaRPr lang="en-US" b="1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 eaLnBrk="1" latinLnBrk="0" hangingPunct="1"/>
            <a:fld id="{09CEB3EB-F4F2-46F4-8867-D3C68411A9A0}" type="slidenum">
              <a:rPr kumimoji="0" lang="en-US" smtClean="0"/>
              <a:pPr algn="l" eaLnBrk="1" latinLnBrk="0" hangingPunct="1"/>
              <a:t>17</a:t>
            </a:fld>
            <a:endParaRPr kumimoji="0" lang="en-US" sz="1200">
              <a:solidFill>
                <a:schemeClr val="tx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71472" y="500042"/>
            <a:ext cx="7715304" cy="46166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ru-RU" sz="2400" b="1" cap="all" dirty="0" smtClean="0"/>
              <a:t>ОРГАНИЗАЦИЯ</a:t>
            </a:r>
            <a:endParaRPr lang="ru-RU" sz="2400" dirty="0"/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57290" y="1571612"/>
            <a:ext cx="3155386" cy="22860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scene3d>
            <a:camera prst="perspectiveRelaxed" fov="0">
              <a:rot lat="0" lon="0" rev="0"/>
            </a:camera>
            <a:lightRig rig="threePt" dir="t"/>
          </a:scene3d>
        </p:spPr>
      </p:pic>
      <p:pic>
        <p:nvPicPr>
          <p:cNvPr id="18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86050" y="2357430"/>
            <a:ext cx="2887600" cy="22860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9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14876" y="3143248"/>
            <a:ext cx="2949030" cy="22860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0" name="Rectangle 19"/>
          <p:cNvSpPr/>
          <p:nvPr/>
        </p:nvSpPr>
        <p:spPr>
          <a:xfrm>
            <a:off x="1857356" y="5786454"/>
            <a:ext cx="535781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dirty="0" smtClean="0"/>
              <a:t>Современные музыкальные браузеры</a:t>
            </a:r>
            <a:endParaRPr lang="ru-RU" sz="2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 eaLnBrk="1" latinLnBrk="0" hangingPunct="1"/>
            <a:fld id="{09CEB3EB-F4F2-46F4-8867-D3C68411A9A0}" type="slidenum">
              <a:rPr kumimoji="0" lang="en-US" smtClean="0"/>
              <a:pPr algn="l" eaLnBrk="1" latinLnBrk="0" hangingPunct="1"/>
              <a:t>18</a:t>
            </a:fld>
            <a:endParaRPr kumimoji="0" lang="en-US" sz="1200">
              <a:solidFill>
                <a:schemeClr val="tx2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285728"/>
            <a:ext cx="4442900" cy="3571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Rectangle 6"/>
          <p:cNvSpPr/>
          <p:nvPr/>
        </p:nvSpPr>
        <p:spPr>
          <a:xfrm>
            <a:off x="500034" y="4857760"/>
            <a:ext cx="26260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smtClean="0"/>
              <a:t>Со старым интерфейсом</a:t>
            </a:r>
          </a:p>
        </p:txBody>
      </p:sp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17435" y="3643290"/>
            <a:ext cx="5526565" cy="32147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5" name="Rectangle 14"/>
          <p:cNvSpPr/>
          <p:nvPr/>
        </p:nvSpPr>
        <p:spPr>
          <a:xfrm>
            <a:off x="5572132" y="1785926"/>
            <a:ext cx="26534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smtClean="0"/>
              <a:t>Новый по возможностям</a:t>
            </a:r>
            <a:endParaRPr lang="ru-RU" dirty="0"/>
          </a:p>
        </p:txBody>
      </p:sp>
      <p:cxnSp>
        <p:nvCxnSpPr>
          <p:cNvPr id="17" name="Straight Arrow Connector 16"/>
          <p:cNvCxnSpPr>
            <a:stCxn id="15" idx="0"/>
            <a:endCxn id="19" idx="3"/>
          </p:cNvCxnSpPr>
          <p:nvPr/>
        </p:nvCxnSpPr>
        <p:spPr>
          <a:xfrm rot="16200000" flipV="1">
            <a:off x="5146074" y="33158"/>
            <a:ext cx="1035851" cy="2469686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71438" y="285728"/>
            <a:ext cx="4357718" cy="928694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1" name="Straight Arrow Connector 20"/>
          <p:cNvCxnSpPr>
            <a:stCxn id="7" idx="0"/>
            <a:endCxn id="6" idx="2"/>
          </p:cNvCxnSpPr>
          <p:nvPr/>
        </p:nvCxnSpPr>
        <p:spPr>
          <a:xfrm rot="5400000" flipH="1" flipV="1">
            <a:off x="1517186" y="4153496"/>
            <a:ext cx="1000132" cy="408396"/>
          </a:xfrm>
          <a:prstGeom prst="straightConnector1">
            <a:avLst/>
          </a:prstGeom>
          <a:ln w="38100">
            <a:solidFill>
              <a:srgbClr val="FF5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0" y="1285860"/>
            <a:ext cx="4429156" cy="2428892"/>
          </a:xfrm>
          <a:prstGeom prst="rect">
            <a:avLst/>
          </a:prstGeom>
          <a:noFill/>
          <a:ln w="76200">
            <a:solidFill>
              <a:srgbClr val="FF5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Rectangle 10"/>
          <p:cNvSpPr/>
          <p:nvPr/>
        </p:nvSpPr>
        <p:spPr>
          <a:xfrm>
            <a:off x="5357818" y="6000768"/>
            <a:ext cx="2214578" cy="714380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2" name="Straight Arrow Connector 11"/>
          <p:cNvCxnSpPr>
            <a:stCxn id="15" idx="2"/>
            <a:endCxn id="11" idx="0"/>
          </p:cNvCxnSpPr>
          <p:nvPr/>
        </p:nvCxnSpPr>
        <p:spPr>
          <a:xfrm rot="5400000">
            <a:off x="4759220" y="3861146"/>
            <a:ext cx="3845510" cy="433735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 eaLnBrk="1" latinLnBrk="0" hangingPunct="1"/>
            <a:fld id="{09CEB3EB-F4F2-46F4-8867-D3C68411A9A0}" type="slidenum">
              <a:rPr kumimoji="0" lang="en-US" smtClean="0"/>
              <a:pPr algn="l" eaLnBrk="1" latinLnBrk="0" hangingPunct="1"/>
              <a:t>19</a:t>
            </a:fld>
            <a:endParaRPr kumimoji="0" lang="en-US" sz="1200">
              <a:solidFill>
                <a:schemeClr val="tx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000232" y="857232"/>
            <a:ext cx="535785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600" dirty="0" smtClean="0"/>
              <a:t>Цель</a:t>
            </a:r>
            <a:r>
              <a:rPr lang="en-US" sz="2600" dirty="0" smtClean="0"/>
              <a:t>:</a:t>
            </a:r>
            <a:endParaRPr lang="ru-RU" sz="2600" dirty="0" smtClean="0"/>
          </a:p>
          <a:p>
            <a:r>
              <a:rPr lang="ru-RU" sz="2600" dirty="0" smtClean="0"/>
              <a:t>Интегрировать существующие методы получения воспринимаемо значимых  векторов свойств и использовать их  в приложении для взаимодействия с музыкальными коллекциями с новыми возможностям  визуализации, фильтрации, поиска.</a:t>
            </a:r>
            <a:endParaRPr lang="en-US" sz="26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 eaLnBrk="1" latinLnBrk="0" hangingPunct="1"/>
            <a:fld id="{09CEB3EB-F4F2-46F4-8867-D3C68411A9A0}" type="slidenum">
              <a:rPr kumimoji="0" lang="en-US" smtClean="0"/>
              <a:pPr algn="l" eaLnBrk="1" latinLnBrk="0" hangingPunct="1"/>
              <a:t>2</a:t>
            </a:fld>
            <a:endParaRPr kumimoji="0" lang="en-US" sz="1200">
              <a:solidFill>
                <a:schemeClr val="tx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5786" y="1857364"/>
            <a:ext cx="6436715" cy="3714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786710" y="1857364"/>
            <a:ext cx="962261" cy="3714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7215207" y="3214686"/>
            <a:ext cx="500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DR</a:t>
            </a:r>
            <a:endParaRPr lang="ru-RU" dirty="0"/>
          </a:p>
        </p:txBody>
      </p:sp>
      <p:sp>
        <p:nvSpPr>
          <p:cNvPr id="7" name="Rectangle 6"/>
          <p:cNvSpPr/>
          <p:nvPr/>
        </p:nvSpPr>
        <p:spPr>
          <a:xfrm>
            <a:off x="2500298" y="428604"/>
            <a:ext cx="3779714" cy="92333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ru-RU" b="1" cap="all" dirty="0" smtClean="0"/>
              <a:t>УМЕНЬШЕНИЯ РАЗМЕРНОСТИ </a:t>
            </a:r>
          </a:p>
          <a:p>
            <a:pPr algn="ctr"/>
            <a:r>
              <a:rPr lang="ru-RU" b="1" cap="all" dirty="0" smtClean="0"/>
              <a:t>(</a:t>
            </a:r>
            <a:r>
              <a:rPr lang="en-US" b="1" cap="all" dirty="0" smtClean="0"/>
              <a:t>Dimension reduction)</a:t>
            </a:r>
            <a:endParaRPr lang="en-US" dirty="0"/>
          </a:p>
        </p:txBody>
      </p:sp>
      <p:sp>
        <p:nvSpPr>
          <p:cNvPr id="8" name="Right Arrow 7"/>
          <p:cNvSpPr/>
          <p:nvPr/>
        </p:nvSpPr>
        <p:spPr>
          <a:xfrm>
            <a:off x="7215207" y="3571876"/>
            <a:ext cx="642942" cy="57150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857224" y="5715016"/>
            <a:ext cx="80010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Получение из выборки </a:t>
            </a:r>
            <a:r>
              <a:rPr lang="en-US" dirty="0" smtClean="0"/>
              <a:t>n-</a:t>
            </a:r>
            <a:r>
              <a:rPr lang="ru-RU" dirty="0" smtClean="0"/>
              <a:t>мерных векторов(</a:t>
            </a:r>
            <a:r>
              <a:rPr lang="en-US" dirty="0" smtClean="0"/>
              <a:t>A)</a:t>
            </a:r>
            <a:r>
              <a:rPr lang="ru-RU" dirty="0" smtClean="0"/>
              <a:t> новой </a:t>
            </a:r>
            <a:r>
              <a:rPr lang="en-US" dirty="0" smtClean="0"/>
              <a:t>m-</a:t>
            </a:r>
            <a:r>
              <a:rPr lang="ru-RU" dirty="0" smtClean="0"/>
              <a:t>мерной </a:t>
            </a:r>
            <a:r>
              <a:rPr lang="en-US" dirty="0" smtClean="0"/>
              <a:t>(B) </a:t>
            </a:r>
            <a:r>
              <a:rPr lang="ru-RU" dirty="0" smtClean="0"/>
              <a:t>с сохранением максимального количества информации(разнообразия и исходной топологии)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928926" y="1428736"/>
            <a:ext cx="4286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Векторы свойств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85720" y="500042"/>
            <a:ext cx="285720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Музыкальные композиции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929454" y="1357298"/>
            <a:ext cx="1500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B = </a:t>
            </a:r>
            <a:r>
              <a:rPr lang="en-US" b="1" dirty="0" err="1" smtClean="0"/>
              <a:t>TxA</a:t>
            </a:r>
            <a:endParaRPr lang="en-US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6858016" y="1714488"/>
            <a:ext cx="285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n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429652" y="1714488"/>
            <a:ext cx="214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m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 eaLnBrk="1" latinLnBrk="0" hangingPunct="1"/>
            <a:fld id="{09CEB3EB-F4F2-46F4-8867-D3C68411A9A0}" type="slidenum">
              <a:rPr kumimoji="0" lang="en-US" smtClean="0"/>
              <a:pPr algn="l" eaLnBrk="1" latinLnBrk="0" hangingPunct="1"/>
              <a:t>20</a:t>
            </a:fld>
            <a:endParaRPr kumimoji="0" lang="en-US" sz="1200">
              <a:solidFill>
                <a:schemeClr val="tx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642910" y="5857892"/>
            <a:ext cx="7500990" cy="49244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ru-RU" sz="2600" dirty="0" smtClean="0"/>
              <a:t>Таксономия техник уменьшения размерности</a:t>
            </a:r>
            <a:endParaRPr lang="en-US" sz="2600" dirty="0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71670" y="357166"/>
            <a:ext cx="5244618" cy="5429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5" name="Straight Connector 14"/>
          <p:cNvCxnSpPr/>
          <p:nvPr/>
        </p:nvCxnSpPr>
        <p:spPr>
          <a:xfrm>
            <a:off x="2500298" y="2143116"/>
            <a:ext cx="28575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 eaLnBrk="1" latinLnBrk="0" hangingPunct="1"/>
            <a:fld id="{09CEB3EB-F4F2-46F4-8867-D3C68411A9A0}" type="slidenum">
              <a:rPr kumimoji="0" lang="en-US" smtClean="0"/>
              <a:pPr algn="l" eaLnBrk="1" latinLnBrk="0" hangingPunct="1"/>
              <a:t>21</a:t>
            </a:fld>
            <a:endParaRPr kumimoji="0" lang="en-US" sz="1200">
              <a:solidFill>
                <a:schemeClr val="tx2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928794" y="1857364"/>
            <a:ext cx="142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286116" y="3857628"/>
            <a:ext cx="142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3714744" y="4357694"/>
            <a:ext cx="64294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4282" y="2786058"/>
            <a:ext cx="4562475" cy="283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29190" y="3643314"/>
            <a:ext cx="3943350" cy="781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858016" y="4929198"/>
            <a:ext cx="419100" cy="36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6286512" y="4857760"/>
            <a:ext cx="85725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min</a:t>
            </a:r>
            <a:endParaRPr lang="en-US" sz="2200" dirty="0"/>
          </a:p>
        </p:txBody>
      </p:sp>
      <p:sp>
        <p:nvSpPr>
          <p:cNvPr id="6" name="TextBox 5"/>
          <p:cNvSpPr txBox="1"/>
          <p:nvPr/>
        </p:nvSpPr>
        <p:spPr>
          <a:xfrm>
            <a:off x="1214414" y="500042"/>
            <a:ext cx="707236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200" b="1" dirty="0" smtClean="0"/>
              <a:t>Метод Главных Компонент </a:t>
            </a:r>
            <a:r>
              <a:rPr lang="fr-FR" sz="2200" dirty="0" smtClean="0"/>
              <a:t>(</a:t>
            </a:r>
            <a:r>
              <a:rPr lang="fr-FR" sz="2200" dirty="0" err="1" smtClean="0"/>
              <a:t>англ</a:t>
            </a:r>
            <a:r>
              <a:rPr lang="fr-FR" sz="2200" dirty="0" smtClean="0"/>
              <a:t>. Principal components </a:t>
            </a:r>
            <a:r>
              <a:rPr lang="fr-FR" sz="2200" dirty="0" err="1" smtClean="0"/>
              <a:t>analysis</a:t>
            </a:r>
            <a:r>
              <a:rPr lang="fr-FR" sz="2200" dirty="0" smtClean="0"/>
              <a:t>, PCA)</a:t>
            </a:r>
            <a:r>
              <a:rPr lang="ru-RU" sz="2200" dirty="0" smtClean="0"/>
              <a:t>— один из основных способов уменьшить размерность данных, потеряв наименьшее количество информации</a:t>
            </a:r>
            <a:r>
              <a:rPr lang="en-US" sz="2200" dirty="0" smtClean="0"/>
              <a:t>. </a:t>
            </a:r>
            <a:r>
              <a:rPr lang="ru-RU" sz="2200" dirty="0" smtClean="0"/>
              <a:t>Вычисление главных компонент сводится к вычислению собственных векторов и собственных значений ковариационной матрицы исходных данных</a:t>
            </a:r>
            <a:endParaRPr lang="ru-RU" sz="22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 eaLnBrk="1" latinLnBrk="0" hangingPunct="1"/>
            <a:fld id="{09CEB3EB-F4F2-46F4-8867-D3C68411A9A0}" type="slidenum">
              <a:rPr kumimoji="0" lang="en-US" smtClean="0"/>
              <a:pPr algn="l" eaLnBrk="1" latinLnBrk="0" hangingPunct="1"/>
              <a:t>22</a:t>
            </a:fld>
            <a:endParaRPr kumimoji="0" lang="en-US" sz="1200">
              <a:solidFill>
                <a:schemeClr val="tx2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 descr="D:\WORK\MIR\Work\Documents\Images\autoencod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71736" y="4357694"/>
            <a:ext cx="3522663" cy="2060575"/>
          </a:xfrm>
          <a:prstGeom prst="rect">
            <a:avLst/>
          </a:prstGeom>
          <a:noFill/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 eaLnBrk="1" latinLnBrk="0" hangingPunct="1"/>
            <a:fld id="{09CEB3EB-F4F2-46F4-8867-D3C68411A9A0}" type="slidenum">
              <a:rPr kumimoji="0" lang="en-US" smtClean="0"/>
              <a:pPr algn="l" eaLnBrk="1" latinLnBrk="0" hangingPunct="1"/>
              <a:t>23</a:t>
            </a:fld>
            <a:endParaRPr kumimoji="0" lang="en-US" sz="1200">
              <a:solidFill>
                <a:schemeClr val="tx2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00034" y="500042"/>
            <a:ext cx="8429684" cy="46166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200" dirty="0" smtClean="0"/>
              <a:t>Autoencoder - </a:t>
            </a:r>
            <a:r>
              <a:rPr lang="ru-RU" sz="2400" b="1" dirty="0" smtClean="0"/>
              <a:t>сеть</a:t>
            </a:r>
            <a:r>
              <a:rPr lang="ru-RU" sz="2400" dirty="0" smtClean="0"/>
              <a:t> обратного распространения с </a:t>
            </a:r>
            <a:r>
              <a:rPr lang="ru-RU" sz="2400" b="1" dirty="0" smtClean="0"/>
              <a:t>узким горлом</a:t>
            </a:r>
            <a:r>
              <a:rPr lang="ru-RU" sz="2400" dirty="0" smtClean="0"/>
              <a:t> </a:t>
            </a:r>
            <a:endParaRPr lang="en-US" sz="2200" dirty="0"/>
          </a:p>
        </p:txBody>
      </p:sp>
      <p:sp>
        <p:nvSpPr>
          <p:cNvPr id="5" name="Rectangle 4"/>
          <p:cNvSpPr/>
          <p:nvPr/>
        </p:nvSpPr>
        <p:spPr>
          <a:xfrm>
            <a:off x="571472" y="1214422"/>
            <a:ext cx="8215370" cy="30162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900" dirty="0" smtClean="0"/>
              <a:t>An </a:t>
            </a:r>
            <a:r>
              <a:rPr lang="en-US" sz="1900" b="1" dirty="0" smtClean="0"/>
              <a:t>auto-encoder</a:t>
            </a:r>
            <a:r>
              <a:rPr lang="en-US" sz="1900" dirty="0" smtClean="0"/>
              <a:t> is an </a:t>
            </a:r>
            <a:r>
              <a:rPr lang="en-US" sz="1900" dirty="0" smtClean="0">
                <a:hlinkClick r:id="rId3" action="ppaction://hlinkfile" tooltip="Artificial neural network"/>
              </a:rPr>
              <a:t>artificial neural network</a:t>
            </a:r>
            <a:r>
              <a:rPr lang="en-US" sz="1900" dirty="0" smtClean="0"/>
              <a:t> used for learning efficient </a:t>
            </a:r>
            <a:r>
              <a:rPr lang="en-US" sz="1900" dirty="0" err="1" smtClean="0"/>
              <a:t>codings</a:t>
            </a:r>
            <a:r>
              <a:rPr lang="en-US" sz="1900" dirty="0" smtClean="0"/>
              <a:t>. The aim of an auto-encoder is to learn a compressed representation (encoding) for a set of data. This means it is being used for </a:t>
            </a:r>
            <a:r>
              <a:rPr lang="en-US" sz="1900" dirty="0" smtClean="0">
                <a:hlinkClick r:id="rId4" action="ppaction://hlinkfile" tooltip="Dimensionality reduction"/>
              </a:rPr>
              <a:t>dimensionality reduction</a:t>
            </a:r>
            <a:r>
              <a:rPr lang="en-US" sz="1900" dirty="0" smtClean="0"/>
              <a:t>. More specifically, it is a feature extraction method. Auto-encoders use three or more layers:</a:t>
            </a:r>
          </a:p>
          <a:p>
            <a:pPr>
              <a:buFont typeface="Arial" pitchFamily="34" charset="0"/>
              <a:buChar char="•"/>
            </a:pPr>
            <a:r>
              <a:rPr lang="en-US" sz="1900" dirty="0" smtClean="0"/>
              <a:t>An input layer. For example, in a face recognition task, the neurons in the input layer could map to pixels in the photograph.</a:t>
            </a:r>
          </a:p>
          <a:p>
            <a:pPr>
              <a:buFont typeface="Arial" pitchFamily="34" charset="0"/>
              <a:buChar char="•"/>
            </a:pPr>
            <a:r>
              <a:rPr lang="en-US" sz="1900" dirty="0" smtClean="0"/>
              <a:t>A number of considerably smaller hidden layers, which will form the encoding.</a:t>
            </a:r>
          </a:p>
          <a:p>
            <a:pPr>
              <a:buFont typeface="Arial" pitchFamily="34" charset="0"/>
              <a:buChar char="•"/>
            </a:pPr>
            <a:r>
              <a:rPr lang="en-US" sz="1900" dirty="0" smtClean="0"/>
              <a:t>An output layer, where each neuron has the same meaning as in the input layer.</a:t>
            </a:r>
          </a:p>
          <a:p>
            <a:r>
              <a:rPr lang="en-US" sz="1900" dirty="0" smtClean="0"/>
              <a:t>If linear neurons are used, then an auto-encoder is very similar to </a:t>
            </a:r>
            <a:r>
              <a:rPr lang="en-US" sz="1900" dirty="0" smtClean="0">
                <a:hlinkClick r:id="rId5" action="ppaction://hlinkfile" tooltip="Principal components analysis"/>
              </a:rPr>
              <a:t>PCA</a:t>
            </a:r>
            <a:r>
              <a:rPr lang="en-US" sz="1900" dirty="0" smtClean="0"/>
              <a:t>.</a:t>
            </a:r>
            <a:endParaRPr lang="en-US" sz="1900" dirty="0"/>
          </a:p>
        </p:txBody>
      </p:sp>
    </p:spTree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714348" y="2143116"/>
            <a:ext cx="7572428" cy="35719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b="1" dirty="0" smtClean="0">
                <a:solidFill>
                  <a:schemeClr val="bg1"/>
                </a:solidFill>
              </a:rPr>
              <a:t>Методы</a:t>
            </a:r>
            <a:endParaRPr lang="en-US" sz="2000" b="1" dirty="0" smtClean="0">
              <a:solidFill>
                <a:schemeClr val="bg1"/>
              </a:solidFill>
            </a:endParaRPr>
          </a:p>
          <a:p>
            <a:endParaRPr lang="en-US" dirty="0" smtClean="0">
              <a:solidFill>
                <a:schemeClr val="bg1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ru-RU" b="1" dirty="0" smtClean="0">
                <a:solidFill>
                  <a:schemeClr val="bg1"/>
                </a:solidFill>
              </a:rPr>
              <a:t>Самоорганизующаяся карта Кохонена</a:t>
            </a:r>
          </a:p>
          <a:p>
            <a:pPr>
              <a:buFont typeface="Arial" pitchFamily="34" charset="0"/>
              <a:buChar char="•"/>
            </a:pPr>
            <a:r>
              <a:rPr lang="ru-RU" dirty="0" smtClean="0">
                <a:solidFill>
                  <a:schemeClr val="bg1"/>
                </a:solidFill>
              </a:rPr>
              <a:t>K-средних (K-means)</a:t>
            </a:r>
            <a:endParaRPr lang="en-US" dirty="0" smtClean="0">
              <a:solidFill>
                <a:schemeClr val="bg1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ru-RU" dirty="0" smtClean="0">
                <a:solidFill>
                  <a:schemeClr val="bg1"/>
                </a:solidFill>
              </a:rPr>
              <a:t>Графовые алгоритмы</a:t>
            </a:r>
            <a:endParaRPr lang="en-US" dirty="0" smtClean="0">
              <a:solidFill>
                <a:schemeClr val="bg1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ru-RU" dirty="0" smtClean="0">
                <a:solidFill>
                  <a:schemeClr val="bg1"/>
                </a:solidFill>
              </a:rPr>
              <a:t>Статистические алгоритмы</a:t>
            </a:r>
            <a:endParaRPr lang="en-US" dirty="0" smtClean="0">
              <a:solidFill>
                <a:schemeClr val="bg1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ru-RU" dirty="0" smtClean="0">
                <a:solidFill>
                  <a:schemeClr val="bg1"/>
                </a:solidFill>
              </a:rPr>
              <a:t>Алгоритм </a:t>
            </a:r>
            <a:r>
              <a:rPr lang="en-US" dirty="0" smtClean="0">
                <a:solidFill>
                  <a:schemeClr val="bg1"/>
                </a:solidFill>
              </a:rPr>
              <a:t>FOREL</a:t>
            </a:r>
          </a:p>
          <a:p>
            <a:pPr>
              <a:buFont typeface="Arial" pitchFamily="34" charset="0"/>
              <a:buChar char="•"/>
            </a:pPr>
            <a:r>
              <a:rPr lang="ru-RU" dirty="0" smtClean="0">
                <a:solidFill>
                  <a:schemeClr val="bg1"/>
                </a:solidFill>
              </a:rPr>
              <a:t>Иерархическая кластеризация или таксономия</a:t>
            </a:r>
            <a:endParaRPr lang="en-US" dirty="0" smtClean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85918" y="642918"/>
            <a:ext cx="5429288" cy="46166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ru-RU" sz="2400" b="1" cap="all" dirty="0" smtClean="0"/>
              <a:t>КЛАСТЕРИЗАЦИЯ</a:t>
            </a:r>
            <a:endParaRPr lang="ru-RU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 eaLnBrk="1" latinLnBrk="0" hangingPunct="1"/>
            <a:fld id="{09CEB3EB-F4F2-46F4-8867-D3C68411A9A0}" type="slidenum">
              <a:rPr kumimoji="0" lang="en-US" smtClean="0"/>
              <a:pPr algn="l" eaLnBrk="1" latinLnBrk="0" hangingPunct="1"/>
              <a:t>24</a:t>
            </a:fld>
            <a:endParaRPr kumimoji="0" lang="en-US" sz="1200">
              <a:solidFill>
                <a:schemeClr val="tx2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857356" y="1928802"/>
            <a:ext cx="5500726" cy="31432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 smtClean="0"/>
              <a:t>Самоорганизующаяся карта Кохонена (англ. Self-organizing map — SOM) — соревновательная нейронная сеть с обучением без учителя, выполняющая задачу визуализации и кластеризации. Является методом проецирования многомерного пространства в пространство с более низкой размерностью (чаще всего, двумерное), применяется также для решения задач моделирования, прогнозирования и др. Является одной из версий нейронных сетей Кохонена.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 eaLnBrk="1" latinLnBrk="0" hangingPunct="1"/>
            <a:fld id="{09CEB3EB-F4F2-46F4-8867-D3C68411A9A0}" type="slidenum">
              <a:rPr kumimoji="0" lang="en-US" smtClean="0"/>
              <a:pPr algn="l" eaLnBrk="1" latinLnBrk="0" hangingPunct="1"/>
              <a:t>25</a:t>
            </a:fld>
            <a:endParaRPr kumimoji="0" lang="en-US" sz="1200">
              <a:solidFill>
                <a:schemeClr val="tx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14282" y="285728"/>
            <a:ext cx="9186361" cy="46166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ru-RU" sz="2400" b="1" dirty="0" smtClean="0"/>
              <a:t>Импульсно-кодовая модуляция</a:t>
            </a:r>
            <a:r>
              <a:rPr lang="ru-RU" sz="2400" dirty="0" smtClean="0"/>
              <a:t> </a:t>
            </a:r>
            <a:r>
              <a:rPr lang="ru-RU" sz="2400" dirty="0" smtClean="0"/>
              <a:t>(</a:t>
            </a:r>
            <a:r>
              <a:rPr lang="ru-RU" sz="2400" i="1" dirty="0" smtClean="0"/>
              <a:t>PCM</a:t>
            </a:r>
            <a:r>
              <a:rPr lang="ru-RU" sz="2400" dirty="0" smtClean="0"/>
              <a:t> — </a:t>
            </a:r>
            <a:r>
              <a:rPr lang="ru-RU" sz="2400" i="1" dirty="0" err="1" smtClean="0"/>
              <a:t>Pulse</a:t>
            </a:r>
            <a:r>
              <a:rPr lang="ru-RU" sz="2400" i="1" dirty="0" smtClean="0"/>
              <a:t> </a:t>
            </a:r>
            <a:r>
              <a:rPr lang="ru-RU" sz="2400" i="1" dirty="0" err="1" smtClean="0"/>
              <a:t>Code</a:t>
            </a:r>
            <a:r>
              <a:rPr lang="ru-RU" sz="2400" i="1" dirty="0" smtClean="0"/>
              <a:t> </a:t>
            </a:r>
            <a:r>
              <a:rPr lang="ru-RU" sz="2400" i="1" dirty="0" err="1" smtClean="0"/>
              <a:t>Modulation</a:t>
            </a:r>
            <a:r>
              <a:rPr lang="ru-RU" sz="2400" dirty="0" smtClean="0"/>
              <a:t>)</a:t>
            </a:r>
            <a:endParaRPr lang="en-US" sz="2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215338" y="6357958"/>
            <a:ext cx="762000" cy="365125"/>
          </a:xfrm>
        </p:spPr>
        <p:txBody>
          <a:bodyPr/>
          <a:lstStyle/>
          <a:p>
            <a:pPr algn="l" eaLnBrk="1" latinLnBrk="0" hangingPunct="1"/>
            <a:fld id="{09CEB3EB-F4F2-46F4-8867-D3C68411A9A0}" type="slidenum">
              <a:rPr kumimoji="0" lang="en-US" smtClean="0"/>
              <a:pPr algn="l" eaLnBrk="1" latinLnBrk="0" hangingPunct="1"/>
              <a:t>26</a:t>
            </a:fld>
            <a:endParaRPr kumimoji="0" lang="en-US" sz="1200" dirty="0">
              <a:solidFill>
                <a:schemeClr val="tx2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85720" y="857232"/>
            <a:ext cx="785818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 smtClean="0"/>
              <a:t>ИКМ</a:t>
            </a:r>
            <a:r>
              <a:rPr lang="ru-RU" dirty="0" smtClean="0"/>
              <a:t> </a:t>
            </a:r>
            <a:r>
              <a:rPr lang="ru-RU" dirty="0" smtClean="0"/>
              <a:t>используется для оцифровки </a:t>
            </a:r>
            <a:r>
              <a:rPr lang="ru-RU" dirty="0" smtClean="0">
                <a:hlinkClick r:id="rId3" action="ppaction://hlinkfile" tooltip="Аналоговый сигнал"/>
              </a:rPr>
              <a:t>аналоговых сигналов</a:t>
            </a:r>
            <a:r>
              <a:rPr lang="ru-RU" dirty="0" smtClean="0"/>
              <a:t>. Практически все виды аналоговых данных (</a:t>
            </a:r>
            <a:r>
              <a:rPr lang="ru-RU" dirty="0" smtClean="0">
                <a:hlinkClick r:id="rId4" action="ppaction://hlinkfile" tooltip="Видео"/>
              </a:rPr>
              <a:t>видео</a:t>
            </a:r>
            <a:r>
              <a:rPr lang="ru-RU" dirty="0" smtClean="0"/>
              <a:t>, </a:t>
            </a:r>
            <a:r>
              <a:rPr lang="ru-RU" dirty="0" smtClean="0">
                <a:hlinkClick r:id="rId5" action="ppaction://hlinkfile" tooltip="Голос"/>
              </a:rPr>
              <a:t>голос</a:t>
            </a:r>
            <a:r>
              <a:rPr lang="ru-RU" dirty="0" smtClean="0"/>
              <a:t>, </a:t>
            </a:r>
            <a:r>
              <a:rPr lang="ru-RU" dirty="0" smtClean="0">
                <a:hlinkClick r:id="rId6" action="ppaction://hlinkfile" tooltip="Музыка"/>
              </a:rPr>
              <a:t>музыка</a:t>
            </a:r>
            <a:r>
              <a:rPr lang="ru-RU" dirty="0" smtClean="0"/>
              <a:t>, данные </a:t>
            </a:r>
            <a:r>
              <a:rPr lang="ru-RU" dirty="0" smtClean="0">
                <a:hlinkClick r:id="rId7" action="ppaction://hlinkfile" tooltip="Телеметрия"/>
              </a:rPr>
              <a:t>телеметрии</a:t>
            </a:r>
            <a:r>
              <a:rPr lang="ru-RU" dirty="0" smtClean="0"/>
              <a:t>, виртуальные миры) допускают применение PCM.</a:t>
            </a:r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785786" y="1785926"/>
            <a:ext cx="7072362" cy="48421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214414" y="1357298"/>
            <a:ext cx="350046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Self Similarity Matrix</a:t>
            </a:r>
            <a:endParaRPr lang="ru-RU" dirty="0" smtClean="0"/>
          </a:p>
          <a:p>
            <a:pPr algn="ctr"/>
            <a:r>
              <a:rPr lang="ru-RU" dirty="0" smtClean="0"/>
              <a:t>Анализ структуры песни на повторяющиеся элементы</a:t>
            </a:r>
            <a:endParaRPr lang="en-US" dirty="0" smtClean="0"/>
          </a:p>
        </p:txBody>
      </p:sp>
      <p:sp>
        <p:nvSpPr>
          <p:cNvPr id="7" name="Rectangle 6"/>
          <p:cNvSpPr/>
          <p:nvPr/>
        </p:nvSpPr>
        <p:spPr>
          <a:xfrm>
            <a:off x="2571736" y="500042"/>
            <a:ext cx="4323428" cy="36933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ru-RU" b="1" cap="all" dirty="0" smtClean="0">
                <a:latin typeface="Times New Roman" pitchFamily="18" charset="0"/>
                <a:cs typeface="Times New Roman" pitchFamily="18" charset="0"/>
              </a:rPr>
              <a:t>ВИЗУАЛИЗАЦИЯ .</a:t>
            </a:r>
            <a:r>
              <a:rPr lang="ru-RU" b="1" dirty="0" smtClean="0">
                <a:latin typeface="Times New Roman" pitchFamily="18" charset="0"/>
                <a:cs typeface="Times New Roman" pitchFamily="18" charset="0"/>
              </a:rPr>
              <a:t>Отдельные мелодии</a:t>
            </a:r>
            <a:endParaRPr lang="en-US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8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4282" y="3143248"/>
            <a:ext cx="4500562" cy="35629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Rectangle 8"/>
          <p:cNvSpPr/>
          <p:nvPr/>
        </p:nvSpPr>
        <p:spPr>
          <a:xfrm>
            <a:off x="4786314" y="5072074"/>
            <a:ext cx="407196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 smtClean="0"/>
              <a:t>Геометрическое представление песни. Свуковые сегменты описываются как точки в пространстве, струтура музыки – пусть через него. </a:t>
            </a:r>
            <a:endParaRPr lang="ru-RU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86314" y="1428736"/>
            <a:ext cx="4089061" cy="32861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Right Arrow 9"/>
          <p:cNvSpPr/>
          <p:nvPr/>
        </p:nvSpPr>
        <p:spPr>
          <a:xfrm>
            <a:off x="4429124" y="1571612"/>
            <a:ext cx="357190" cy="57150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 rot="10800000">
            <a:off x="4643438" y="5357826"/>
            <a:ext cx="214314" cy="5000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 eaLnBrk="1" latinLnBrk="0" hangingPunct="1"/>
            <a:fld id="{09CEB3EB-F4F2-46F4-8867-D3C68411A9A0}" type="slidenum">
              <a:rPr kumimoji="0" lang="en-US" smtClean="0"/>
              <a:pPr algn="l" eaLnBrk="1" latinLnBrk="0" hangingPunct="1"/>
              <a:t>27</a:t>
            </a:fld>
            <a:endParaRPr kumimoji="0" lang="en-US" sz="1200">
              <a:solidFill>
                <a:schemeClr val="tx2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00034" y="285728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dirty="0" smtClean="0"/>
              <a:t>Beethoven’s "Moonlight" Sonata</a:t>
            </a:r>
            <a:endParaRPr lang="ru-RU" dirty="0"/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857232"/>
            <a:ext cx="5857884" cy="28117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96894" y="3857628"/>
            <a:ext cx="5447106" cy="27146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Rectangle 6"/>
          <p:cNvSpPr/>
          <p:nvPr/>
        </p:nvSpPr>
        <p:spPr>
          <a:xfrm>
            <a:off x="5929322" y="3357562"/>
            <a:ext cx="28886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Daft Punk’s "</a:t>
            </a:r>
            <a:r>
              <a:rPr lang="en-US" dirty="0" err="1" smtClean="0"/>
              <a:t>Onemore</a:t>
            </a:r>
            <a:r>
              <a:rPr lang="en-US" dirty="0" smtClean="0"/>
              <a:t> time"</a:t>
            </a:r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-214346" y="4357694"/>
            <a:ext cx="4071934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700" dirty="0" smtClean="0"/>
              <a:t>Время </a:t>
            </a:r>
            <a:r>
              <a:rPr lang="en-US" sz="1700" dirty="0" smtClean="0"/>
              <a:t>(</a:t>
            </a:r>
            <a:r>
              <a:rPr lang="ru-RU" sz="1700" dirty="0" smtClean="0"/>
              <a:t>горизонтальная координата)</a:t>
            </a:r>
          </a:p>
          <a:p>
            <a:pPr algn="ctr"/>
            <a:r>
              <a:rPr lang="ru-RU" sz="1700" dirty="0" smtClean="0"/>
              <a:t>Тон (вертикальная</a:t>
            </a:r>
            <a:r>
              <a:rPr lang="en-US" sz="1700" dirty="0" smtClean="0"/>
              <a:t>)</a:t>
            </a:r>
            <a:endParaRPr lang="ru-RU" sz="1700" dirty="0" smtClean="0"/>
          </a:p>
          <a:p>
            <a:pPr algn="ctr"/>
            <a:r>
              <a:rPr lang="ru-RU" sz="1700" dirty="0" smtClean="0"/>
              <a:t>Громкость </a:t>
            </a:r>
            <a:r>
              <a:rPr lang="en-US" sz="1700" dirty="0" smtClean="0"/>
              <a:t>(</a:t>
            </a:r>
            <a:r>
              <a:rPr lang="ru-RU" sz="1700" dirty="0" smtClean="0"/>
              <a:t>яркость)</a:t>
            </a:r>
          </a:p>
          <a:p>
            <a:pPr algn="ctr"/>
            <a:r>
              <a:rPr lang="ru-RU" sz="1700" dirty="0" smtClean="0"/>
              <a:t>Тембр</a:t>
            </a:r>
            <a:r>
              <a:rPr lang="en-US" sz="1700" dirty="0" smtClean="0"/>
              <a:t> </a:t>
            </a:r>
            <a:r>
              <a:rPr lang="ru-RU" sz="1700" dirty="0" smtClean="0"/>
              <a:t> </a:t>
            </a:r>
            <a:r>
              <a:rPr lang="en-US" sz="1700" dirty="0" smtClean="0"/>
              <a:t>(</a:t>
            </a:r>
            <a:r>
              <a:rPr lang="ru-RU" sz="1700" dirty="0" smtClean="0"/>
              <a:t>цвет</a:t>
            </a:r>
            <a:r>
              <a:rPr lang="en-US" sz="1700" dirty="0" smtClean="0"/>
              <a:t>).</a:t>
            </a:r>
            <a:endParaRPr lang="en-US" sz="17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 eaLnBrk="1" latinLnBrk="0" hangingPunct="1"/>
            <a:fld id="{09CEB3EB-F4F2-46F4-8867-D3C68411A9A0}" type="slidenum">
              <a:rPr kumimoji="0" lang="en-US" smtClean="0"/>
              <a:pPr algn="l" eaLnBrk="1" latinLnBrk="0" hangingPunct="1"/>
              <a:t>28</a:t>
            </a:fld>
            <a:endParaRPr kumimoji="0" lang="en-US" sz="1200">
              <a:solidFill>
                <a:schemeClr val="tx2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5720" y="357166"/>
            <a:ext cx="4232641" cy="22145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Rectangle 4"/>
          <p:cNvSpPr/>
          <p:nvPr/>
        </p:nvSpPr>
        <p:spPr>
          <a:xfrm>
            <a:off x="0" y="4000504"/>
            <a:ext cx="392909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err="1" smtClean="0"/>
              <a:t>GenreGram</a:t>
            </a:r>
            <a:endParaRPr lang="ru-RU" dirty="0" smtClean="0"/>
          </a:p>
          <a:p>
            <a:pPr algn="ctr"/>
            <a:r>
              <a:rPr lang="ru-RU" dirty="0" smtClean="0"/>
              <a:t>Класификация </a:t>
            </a:r>
            <a:r>
              <a:rPr lang="en-US" dirty="0" smtClean="0"/>
              <a:t>“</a:t>
            </a:r>
            <a:r>
              <a:rPr lang="ru-RU" dirty="0" smtClean="0"/>
              <a:t>на лету</a:t>
            </a:r>
            <a:r>
              <a:rPr lang="en-US" dirty="0" smtClean="0"/>
              <a:t>”  </a:t>
            </a:r>
            <a:endParaRPr lang="ru-RU" dirty="0" smtClean="0"/>
          </a:p>
          <a:p>
            <a:pPr algn="ctr"/>
            <a:r>
              <a:rPr lang="ru-RU" dirty="0" smtClean="0"/>
              <a:t>Значения достоверности по вертикальной оси</a:t>
            </a:r>
            <a:endParaRPr lang="en-US" dirty="0" smtClean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00496" y="2928934"/>
            <a:ext cx="4867275" cy="3257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4786314" y="1071546"/>
            <a:ext cx="41804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 smtClean="0"/>
              <a:t>Вычисление  текущего тона </a:t>
            </a:r>
          </a:p>
          <a:p>
            <a:pPr algn="ctr"/>
            <a:r>
              <a:rPr lang="be-BY" dirty="0" smtClean="0"/>
              <a:t>Отображение переходов(черные точки)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 eaLnBrk="1" latinLnBrk="0" hangingPunct="1"/>
            <a:fld id="{09CEB3EB-F4F2-46F4-8867-D3C68411A9A0}" type="slidenum">
              <a:rPr kumimoji="0" lang="en-US" smtClean="0"/>
              <a:pPr algn="l" eaLnBrk="1" latinLnBrk="0" hangingPunct="1"/>
              <a:t>29</a:t>
            </a:fld>
            <a:endParaRPr kumimoji="0" lang="en-US" sz="1200">
              <a:solidFill>
                <a:schemeClr val="tx2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85786" y="428604"/>
            <a:ext cx="2643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Мотивация</a:t>
            </a:r>
            <a:r>
              <a:rPr lang="en-US" dirty="0" smtClean="0"/>
              <a:t>:</a:t>
            </a:r>
            <a:endParaRPr lang="en-US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0034" y="928670"/>
            <a:ext cx="2562269" cy="1857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Rectangle 7"/>
          <p:cNvSpPr/>
          <p:nvPr/>
        </p:nvSpPr>
        <p:spPr>
          <a:xfrm>
            <a:off x="214282" y="4214818"/>
            <a:ext cx="3214710" cy="114300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Найти похожее на то что мне нравиться </a:t>
            </a:r>
            <a:r>
              <a:rPr lang="en-US" dirty="0" smtClean="0"/>
              <a:t>– </a:t>
            </a:r>
            <a:r>
              <a:rPr lang="ru-RU" dirty="0" smtClean="0"/>
              <a:t>даже если</a:t>
            </a:r>
            <a:endParaRPr lang="en-US" dirty="0" smtClean="0"/>
          </a:p>
          <a:p>
            <a:pPr algn="ctr"/>
            <a:r>
              <a:rPr lang="ru-RU" dirty="0" smtClean="0"/>
              <a:t> песня</a:t>
            </a:r>
            <a:r>
              <a:rPr lang="en-US" dirty="0" smtClean="0"/>
              <a:t>, </a:t>
            </a:r>
            <a:r>
              <a:rPr lang="ru-RU" dirty="0" smtClean="0"/>
              <a:t>альбом</a:t>
            </a:r>
            <a:r>
              <a:rPr lang="en-US" dirty="0" smtClean="0"/>
              <a:t>, </a:t>
            </a:r>
            <a:r>
              <a:rPr lang="ru-RU" dirty="0" smtClean="0"/>
              <a:t>автор</a:t>
            </a:r>
            <a:endParaRPr lang="en-US" dirty="0" smtClean="0"/>
          </a:p>
          <a:p>
            <a:pPr algn="ctr"/>
            <a:r>
              <a:rPr lang="ru-RU" dirty="0" smtClean="0"/>
              <a:t> не описаны  текстово </a:t>
            </a:r>
            <a:endParaRPr lang="ru-RU" dirty="0"/>
          </a:p>
        </p:txBody>
      </p:sp>
      <p:sp>
        <p:nvSpPr>
          <p:cNvPr id="9" name="Rectangle 8"/>
          <p:cNvSpPr/>
          <p:nvPr/>
        </p:nvSpPr>
        <p:spPr>
          <a:xfrm>
            <a:off x="6357950" y="4000504"/>
            <a:ext cx="2643206" cy="135732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1700" dirty="0" smtClean="0">
                <a:solidFill>
                  <a:schemeClr val="tx1"/>
                </a:solidFill>
              </a:rPr>
              <a:t>Найти-Открыть новое. Автоматическое-логическое создание плейлистов</a:t>
            </a:r>
            <a:endParaRPr lang="ru-RU" sz="1700" dirty="0">
              <a:solidFill>
                <a:schemeClr val="tx1"/>
              </a:solidFill>
            </a:endParaRPr>
          </a:p>
        </p:txBody>
      </p:sp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71868" y="4857760"/>
            <a:ext cx="2153594" cy="1557238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</p:pic>
      <p:sp>
        <p:nvSpPr>
          <p:cNvPr id="11" name="TextBox 10"/>
          <p:cNvSpPr txBox="1"/>
          <p:nvPr/>
        </p:nvSpPr>
        <p:spPr>
          <a:xfrm>
            <a:off x="3428992" y="1285860"/>
            <a:ext cx="2143140" cy="120032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ru-RU" dirty="0" smtClean="0"/>
              <a:t>Новая музыка появляется– но её невозможно найти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857488" y="3071810"/>
            <a:ext cx="3500462" cy="64633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ru-RU" dirty="0" smtClean="0"/>
              <a:t>Большие коллекции</a:t>
            </a:r>
          </a:p>
          <a:p>
            <a:r>
              <a:rPr lang="ru-RU" dirty="0" smtClean="0"/>
              <a:t>Требовательные пользователи</a:t>
            </a:r>
            <a:endParaRPr 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 eaLnBrk="1" latinLnBrk="0" hangingPunct="1"/>
            <a:fld id="{09CEB3EB-F4F2-46F4-8867-D3C68411A9A0}" type="slidenum">
              <a:rPr kumimoji="0" lang="en-US" smtClean="0"/>
              <a:pPr algn="l" eaLnBrk="1" latinLnBrk="0" hangingPunct="1"/>
              <a:t>3</a:t>
            </a:fld>
            <a:endParaRPr kumimoji="0" lang="en-US" sz="1200">
              <a:solidFill>
                <a:schemeClr val="tx2"/>
              </a:solidFill>
            </a:endParaRPr>
          </a:p>
        </p:txBody>
      </p:sp>
      <p:cxnSp>
        <p:nvCxnSpPr>
          <p:cNvPr id="15" name="Straight Arrow Connector 14"/>
          <p:cNvCxnSpPr>
            <a:stCxn id="12" idx="2"/>
            <a:endCxn id="8" idx="0"/>
          </p:cNvCxnSpPr>
          <p:nvPr/>
        </p:nvCxnSpPr>
        <p:spPr>
          <a:xfrm rot="5400000">
            <a:off x="2966340" y="2573438"/>
            <a:ext cx="496677" cy="2786082"/>
          </a:xfrm>
          <a:prstGeom prst="straightConnector1">
            <a:avLst/>
          </a:prstGeom>
          <a:ln w="412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2" idx="2"/>
            <a:endCxn id="9" idx="1"/>
          </p:cNvCxnSpPr>
          <p:nvPr/>
        </p:nvCxnSpPr>
        <p:spPr>
          <a:xfrm rot="16200000" flipH="1">
            <a:off x="5002322" y="3323537"/>
            <a:ext cx="961024" cy="1750231"/>
          </a:xfrm>
          <a:prstGeom prst="straightConnector1">
            <a:avLst/>
          </a:prstGeom>
          <a:ln w="412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2" idx="2"/>
            <a:endCxn id="10" idx="0"/>
          </p:cNvCxnSpPr>
          <p:nvPr/>
        </p:nvCxnSpPr>
        <p:spPr>
          <a:xfrm rot="16200000" flipH="1">
            <a:off x="4058383" y="4267477"/>
            <a:ext cx="1139619" cy="40946"/>
          </a:xfrm>
          <a:prstGeom prst="straightConnector1">
            <a:avLst/>
          </a:prstGeom>
          <a:ln w="412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8" idx="2"/>
            <a:endCxn id="10" idx="1"/>
          </p:cNvCxnSpPr>
          <p:nvPr/>
        </p:nvCxnSpPr>
        <p:spPr>
          <a:xfrm rot="16200000" flipH="1">
            <a:off x="2557476" y="4621986"/>
            <a:ext cx="278553" cy="1750231"/>
          </a:xfrm>
          <a:prstGeom prst="straightConnector1">
            <a:avLst/>
          </a:prstGeom>
          <a:ln w="412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9" idx="2"/>
            <a:endCxn id="10" idx="3"/>
          </p:cNvCxnSpPr>
          <p:nvPr/>
        </p:nvCxnSpPr>
        <p:spPr>
          <a:xfrm rot="5400000">
            <a:off x="6563232" y="4520057"/>
            <a:ext cx="278553" cy="1954091"/>
          </a:xfrm>
          <a:prstGeom prst="straightConnector1">
            <a:avLst/>
          </a:prstGeom>
          <a:ln w="412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14348" y="5357826"/>
            <a:ext cx="757242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 dirty="0" smtClean="0"/>
          </a:p>
          <a:p>
            <a:pPr algn="ctr"/>
            <a:r>
              <a:rPr lang="en-US" dirty="0" err="1" smtClean="0"/>
              <a:t>TimbreGram</a:t>
            </a:r>
            <a:endParaRPr lang="en-US" dirty="0" smtClean="0"/>
          </a:p>
          <a:p>
            <a:r>
              <a:rPr lang="en-US" dirty="0" smtClean="0"/>
              <a:t>•</a:t>
            </a:r>
            <a:r>
              <a:rPr lang="ru-RU" dirty="0" smtClean="0"/>
              <a:t>Временные серии векторов-свойств </a:t>
            </a:r>
            <a:r>
              <a:rPr lang="en-US" dirty="0" smtClean="0"/>
              <a:t>&gt; PCA &gt; RGB-</a:t>
            </a:r>
            <a:r>
              <a:rPr lang="ru-RU" dirty="0" smtClean="0"/>
              <a:t>пространство цвета</a:t>
            </a:r>
            <a:endParaRPr lang="en-US" dirty="0" smtClean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4282" y="1000108"/>
            <a:ext cx="8655693" cy="46720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3214678" y="500042"/>
            <a:ext cx="2428892" cy="36933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ru-RU" dirty="0" smtClean="0"/>
              <a:t>Коллекции</a:t>
            </a:r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 eaLnBrk="1" latinLnBrk="0" hangingPunct="1"/>
            <a:fld id="{09CEB3EB-F4F2-46F4-8867-D3C68411A9A0}" type="slidenum">
              <a:rPr kumimoji="0" lang="en-US" smtClean="0"/>
              <a:pPr algn="l" eaLnBrk="1" latinLnBrk="0" hangingPunct="1"/>
              <a:t>30</a:t>
            </a:fld>
            <a:endParaRPr kumimoji="0" lang="en-US" sz="1200">
              <a:solidFill>
                <a:schemeClr val="tx2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7158" y="2071678"/>
            <a:ext cx="3657626" cy="22860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Rectangle 3"/>
          <p:cNvSpPr/>
          <p:nvPr/>
        </p:nvSpPr>
        <p:spPr>
          <a:xfrm>
            <a:off x="857224" y="1285860"/>
            <a:ext cx="2853666" cy="58477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sz="3200" dirty="0" smtClean="0"/>
              <a:t>Islands of Music</a:t>
            </a:r>
            <a:endParaRPr lang="en-US" sz="3200" dirty="0"/>
          </a:p>
        </p:txBody>
      </p:sp>
      <p:sp>
        <p:nvSpPr>
          <p:cNvPr id="5" name="Rectangle 4"/>
          <p:cNvSpPr/>
          <p:nvPr/>
        </p:nvSpPr>
        <p:spPr>
          <a:xfrm>
            <a:off x="0" y="4786322"/>
            <a:ext cx="3929090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 smtClean="0"/>
              <a:t>•</a:t>
            </a:r>
            <a:r>
              <a:rPr lang="ru-RU" sz="2200" dirty="0" smtClean="0"/>
              <a:t> </a:t>
            </a:r>
            <a:r>
              <a:rPr lang="en-US" sz="2200" dirty="0" smtClean="0"/>
              <a:t>SOM</a:t>
            </a:r>
            <a:r>
              <a:rPr lang="ru-RU" sz="2200" dirty="0" smtClean="0"/>
              <a:t> </a:t>
            </a:r>
            <a:r>
              <a:rPr lang="en-US" sz="2200" dirty="0" smtClean="0"/>
              <a:t>+</a:t>
            </a:r>
            <a:r>
              <a:rPr lang="ru-RU" sz="2200" dirty="0" smtClean="0"/>
              <a:t> </a:t>
            </a:r>
            <a:r>
              <a:rPr lang="en-US" sz="2200" dirty="0" smtClean="0"/>
              <a:t>Smoothed </a:t>
            </a:r>
            <a:r>
              <a:rPr lang="en-US" sz="2200" dirty="0" smtClean="0"/>
              <a:t>Data Histograms + </a:t>
            </a:r>
            <a:r>
              <a:rPr lang="ru-RU" sz="2200" dirty="0" smtClean="0"/>
              <a:t>цветовая схема основанная на метафоре  георгафической карты</a:t>
            </a:r>
            <a:endParaRPr lang="en-US" sz="2200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14810" y="-1"/>
            <a:ext cx="4929190" cy="69099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1000100" y="285728"/>
            <a:ext cx="2428892" cy="40011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ru-RU" sz="2000" b="1" dirty="0" smtClean="0"/>
              <a:t>Коллекции</a:t>
            </a:r>
            <a:endParaRPr lang="ru-RU" sz="2000" b="1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 eaLnBrk="1" latinLnBrk="0" hangingPunct="1"/>
            <a:fld id="{09CEB3EB-F4F2-46F4-8867-D3C68411A9A0}" type="slidenum">
              <a:rPr kumimoji="0" lang="en-US" smtClean="0"/>
              <a:pPr algn="l" eaLnBrk="1" latinLnBrk="0" hangingPunct="1"/>
              <a:t>31</a:t>
            </a:fld>
            <a:endParaRPr kumimoji="0" lang="en-US" sz="1200">
              <a:solidFill>
                <a:schemeClr val="tx2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00100" y="357166"/>
            <a:ext cx="6981825" cy="5248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Rectangle 2"/>
          <p:cNvSpPr/>
          <p:nvPr/>
        </p:nvSpPr>
        <p:spPr>
          <a:xfrm>
            <a:off x="571472" y="5786454"/>
            <a:ext cx="73581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Component planes </a:t>
            </a:r>
            <a:r>
              <a:rPr lang="ru-RU" sz="2200" dirty="0" smtClean="0">
                <a:latin typeface="Times New Roman" pitchFamily="18" charset="0"/>
                <a:cs typeface="Times New Roman" pitchFamily="18" charset="0"/>
              </a:rPr>
              <a:t>+ ц</a:t>
            </a:r>
            <a:r>
              <a:rPr lang="ru-RU" sz="2200" dirty="0" smtClean="0">
                <a:latin typeface="Times New Roman" pitchFamily="18" charset="0"/>
                <a:cs typeface="Times New Roman" pitchFamily="18" charset="0"/>
              </a:rPr>
              <a:t>в</a:t>
            </a:r>
            <a:r>
              <a:rPr lang="ru-RU" sz="2200" dirty="0" smtClean="0">
                <a:latin typeface="Times New Roman" pitchFamily="18" charset="0"/>
                <a:cs typeface="Times New Roman" pitchFamily="18" charset="0"/>
              </a:rPr>
              <a:t>етовая </a:t>
            </a:r>
            <a:r>
              <a:rPr lang="ru-RU" sz="2200" dirty="0" smtClean="0">
                <a:latin typeface="Times New Roman" pitchFamily="18" charset="0"/>
                <a:cs typeface="Times New Roman" pitchFamily="18" charset="0"/>
              </a:rPr>
              <a:t>схема </a:t>
            </a:r>
            <a:r>
              <a:rPr lang="ru-RU" sz="2200" dirty="0" smtClean="0">
                <a:latin typeface="Times New Roman" pitchFamily="18" charset="0"/>
                <a:cs typeface="Times New Roman" pitchFamily="18" charset="0"/>
              </a:rPr>
              <a:t>синоптических карт</a:t>
            </a:r>
            <a:endParaRPr lang="en-US" sz="2200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 eaLnBrk="1" latinLnBrk="0" hangingPunct="1"/>
            <a:fld id="{09CEB3EB-F4F2-46F4-8867-D3C68411A9A0}" type="slidenum">
              <a:rPr kumimoji="0" lang="en-US" smtClean="0"/>
              <a:pPr algn="l" eaLnBrk="1" latinLnBrk="0" hangingPunct="1"/>
              <a:t>32</a:t>
            </a:fld>
            <a:endParaRPr kumimoji="0" lang="en-US" sz="1200">
              <a:solidFill>
                <a:schemeClr val="tx2"/>
              </a:solidFill>
            </a:endParaRPr>
          </a:p>
        </p:txBody>
      </p:sp>
    </p:spTree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 descr="D:\WORK\MIR\Work\Documents\Images\esom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4282" y="500042"/>
            <a:ext cx="4019550" cy="5829300"/>
          </a:xfrm>
          <a:prstGeom prst="rect">
            <a:avLst/>
          </a:prstGeom>
          <a:noFill/>
        </p:spPr>
      </p:pic>
      <p:pic>
        <p:nvPicPr>
          <p:cNvPr id="7" name="Picture 2" descr="D:\WORK\MIR\Work\Documents\Images\toroid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86380" y="5551669"/>
            <a:ext cx="1785950" cy="1306331"/>
          </a:xfrm>
          <a:prstGeom prst="rect">
            <a:avLst/>
          </a:prstGeom>
          <a:noFill/>
        </p:spPr>
      </p:pic>
      <p:sp>
        <p:nvSpPr>
          <p:cNvPr id="8" name="Rectangle 7"/>
          <p:cNvSpPr/>
          <p:nvPr/>
        </p:nvSpPr>
        <p:spPr>
          <a:xfrm>
            <a:off x="4357686" y="1000108"/>
            <a:ext cx="4572000" cy="449353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ru-RU" sz="2200" dirty="0" smtClean="0">
                <a:latin typeface="Times New Roman" pitchFamily="18" charset="0"/>
                <a:cs typeface="Times New Roman" pitchFamily="18" charset="0"/>
              </a:rPr>
              <a:t>Много нейронов</a:t>
            </a:r>
            <a:endParaRPr lang="en-US" sz="22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Arial" pitchFamily="34" charset="0"/>
              <a:buChar char="•"/>
            </a:pPr>
            <a:r>
              <a:rPr lang="ru-RU" sz="2200" dirty="0" smtClean="0">
                <a:latin typeface="Times New Roman" pitchFamily="18" charset="0"/>
                <a:cs typeface="Times New Roman" pitchFamily="18" charset="0"/>
              </a:rPr>
              <a:t>Безграничный тороид вместо плоскос</a:t>
            </a:r>
            <a:r>
              <a:rPr lang="ru-RU" sz="2200" dirty="0" smtClean="0">
                <a:latin typeface="Times New Roman" pitchFamily="18" charset="0"/>
                <a:cs typeface="Times New Roman" pitchFamily="18" charset="0"/>
              </a:rPr>
              <a:t>т</a:t>
            </a:r>
            <a:r>
              <a:rPr lang="ru-RU" sz="2200" dirty="0" smtClean="0">
                <a:latin typeface="Times New Roman" pitchFamily="18" charset="0"/>
                <a:cs typeface="Times New Roman" pitchFamily="18" charset="0"/>
              </a:rPr>
              <a:t>ной топологии  позволяет убрать краевые эффекты , а именно 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=&gt;</a:t>
            </a:r>
            <a:r>
              <a:rPr lang="ru-RU" sz="2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1. </a:t>
            </a:r>
            <a:r>
              <a:rPr lang="ru-RU" sz="2200" dirty="0" smtClean="0">
                <a:latin typeface="Times New Roman" pitchFamily="18" charset="0"/>
                <a:cs typeface="Times New Roman" pitchFamily="18" charset="0"/>
              </a:rPr>
              <a:t>Кластеры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200" dirty="0" smtClean="0">
                <a:latin typeface="Times New Roman" pitchFamily="18" charset="0"/>
                <a:cs typeface="Times New Roman" pitchFamily="18" charset="0"/>
              </a:rPr>
              <a:t>в углах и вдоль границ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; 2.</a:t>
            </a:r>
            <a:r>
              <a:rPr lang="ru-RU" sz="2200" dirty="0" smtClean="0">
                <a:latin typeface="Times New Roman" pitchFamily="18" charset="0"/>
                <a:cs typeface="Times New Roman" pitchFamily="18" charset="0"/>
              </a:rPr>
              <a:t> Центральное пространство карты довольно пусто</a:t>
            </a:r>
            <a:endParaRPr lang="en-US" sz="22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Arial" pitchFamily="34" charset="0"/>
              <a:buChar char="•"/>
            </a:pP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U-Matrix/U-Map</a:t>
            </a:r>
            <a:r>
              <a:rPr lang="ru-RU" sz="2200" dirty="0" smtClean="0">
                <a:latin typeface="Times New Roman" pitchFamily="18" charset="0"/>
                <a:cs typeface="Times New Roman" pitchFamily="18" charset="0"/>
              </a:rPr>
              <a:t> визуализируют исходные расстояния в пространстве данных</a:t>
            </a:r>
            <a:endParaRPr lang="en-US" sz="22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Arial" pitchFamily="34" charset="0"/>
              <a:buChar char="•"/>
            </a:pPr>
            <a:r>
              <a:rPr lang="ru-RU" sz="2200" dirty="0" smtClean="0">
                <a:latin typeface="Times New Roman" pitchFamily="18" charset="0"/>
                <a:cs typeface="Times New Roman" pitchFamily="18" charset="0"/>
              </a:rPr>
              <a:t>Метафора географической карты</a:t>
            </a:r>
          </a:p>
          <a:p>
            <a:r>
              <a:rPr lang="ru-RU" sz="2200" dirty="0" smtClean="0">
                <a:latin typeface="Times New Roman" pitchFamily="18" charset="0"/>
                <a:cs typeface="Times New Roman" pitchFamily="18" charset="0"/>
              </a:rPr>
              <a:t>Аллеи 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=</a:t>
            </a:r>
            <a:r>
              <a:rPr lang="ru-RU" sz="2200" dirty="0" smtClean="0">
                <a:latin typeface="Times New Roman" pitchFamily="18" charset="0"/>
                <a:cs typeface="Times New Roman" pitchFamily="18" charset="0"/>
              </a:rPr>
              <a:t> кластеры</a:t>
            </a:r>
            <a:br>
              <a:rPr lang="ru-RU" sz="2200" dirty="0" smtClean="0">
                <a:latin typeface="Times New Roman" pitchFamily="18" charset="0"/>
                <a:cs typeface="Times New Roman" pitchFamily="18" charset="0"/>
              </a:rPr>
            </a:br>
            <a:r>
              <a:rPr lang="ru-RU" sz="2200" dirty="0" smtClean="0">
                <a:latin typeface="Times New Roman" pitchFamily="18" charset="0"/>
                <a:cs typeface="Times New Roman" pitchFamily="18" charset="0"/>
              </a:rPr>
              <a:t>Горы = границы</a:t>
            </a:r>
            <a:endParaRPr lang="en-US" sz="2200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 eaLnBrk="1" latinLnBrk="0" hangingPunct="1"/>
            <a:fld id="{09CEB3EB-F4F2-46F4-8867-D3C68411A9A0}" type="slidenum">
              <a:rPr kumimoji="0" lang="en-US" smtClean="0"/>
              <a:pPr algn="l" eaLnBrk="1" latinLnBrk="0" hangingPunct="1"/>
              <a:t>33</a:t>
            </a:fld>
            <a:endParaRPr kumimoji="0" lang="en-US" sz="1200">
              <a:solidFill>
                <a:schemeClr val="tx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00958" y="5786454"/>
            <a:ext cx="128588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200" dirty="0" smtClean="0"/>
              <a:t>Тороид</a:t>
            </a:r>
            <a:endParaRPr lang="en-US" sz="2200" dirty="0"/>
          </a:p>
        </p:txBody>
      </p:sp>
      <p:sp>
        <p:nvSpPr>
          <p:cNvPr id="10" name="TextBox 9"/>
          <p:cNvSpPr txBox="1"/>
          <p:nvPr/>
        </p:nvSpPr>
        <p:spPr>
          <a:xfrm>
            <a:off x="4643438" y="214290"/>
            <a:ext cx="3643338" cy="70788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ru-RU" sz="2000" dirty="0" smtClean="0"/>
              <a:t>Развивающаяся </a:t>
            </a:r>
            <a:r>
              <a:rPr lang="en-US" sz="2000" dirty="0" smtClean="0"/>
              <a:t>SOM</a:t>
            </a:r>
          </a:p>
          <a:p>
            <a:pPr algn="ctr"/>
            <a:r>
              <a:rPr lang="en-US" sz="2000" dirty="0" smtClean="0"/>
              <a:t>(</a:t>
            </a:r>
            <a:r>
              <a:rPr lang="en-US" sz="2000" dirty="0" smtClean="0"/>
              <a:t>Emergent SOM</a:t>
            </a:r>
            <a:r>
              <a:rPr lang="en-US" sz="2000" dirty="0" smtClean="0"/>
              <a:t>)</a:t>
            </a:r>
            <a:endParaRPr lang="ru-RU" sz="2000" b="1" dirty="0"/>
          </a:p>
        </p:txBody>
      </p:sp>
      <p:cxnSp>
        <p:nvCxnSpPr>
          <p:cNvPr id="12" name="Straight Arrow Connector 11"/>
          <p:cNvCxnSpPr>
            <a:stCxn id="9" idx="1"/>
            <a:endCxn id="7" idx="3"/>
          </p:cNvCxnSpPr>
          <p:nvPr/>
        </p:nvCxnSpPr>
        <p:spPr>
          <a:xfrm rot="10800000" flipV="1">
            <a:off x="7072330" y="6001897"/>
            <a:ext cx="428628" cy="20293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D:\WORK\MIR\Work\Documents\Images\dbmusicmin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57224" y="714356"/>
            <a:ext cx="7595527" cy="5846779"/>
          </a:xfrm>
          <a:prstGeom prst="rect">
            <a:avLst/>
          </a:prstGeom>
          <a:noFill/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 eaLnBrk="1" latinLnBrk="0" hangingPunct="1"/>
            <a:fld id="{09CEB3EB-F4F2-46F4-8867-D3C68411A9A0}" type="slidenum">
              <a:rPr kumimoji="0" lang="en-US" smtClean="0"/>
              <a:pPr algn="l" eaLnBrk="1" latinLnBrk="0" hangingPunct="1"/>
              <a:t>34</a:t>
            </a:fld>
            <a:endParaRPr kumimoji="0" lang="en-US" sz="1200">
              <a:solidFill>
                <a:schemeClr val="tx2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57488" y="285728"/>
            <a:ext cx="3714776" cy="36933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  </a:t>
            </a:r>
            <a:r>
              <a:rPr lang="ru-RU" dirty="0" smtClean="0"/>
              <a:t>Пример использовани</a:t>
            </a:r>
            <a:r>
              <a:rPr lang="ru-RU" dirty="0" smtClean="0"/>
              <a:t>я</a:t>
            </a:r>
            <a:r>
              <a:rPr lang="ru-RU" dirty="0" smtClean="0"/>
              <a:t> </a:t>
            </a:r>
            <a:r>
              <a:rPr lang="en-US" dirty="0" smtClean="0"/>
              <a:t>ESOM</a:t>
            </a:r>
            <a:endParaRPr lang="en-US" dirty="0"/>
          </a:p>
        </p:txBody>
      </p:sp>
    </p:spTree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214290"/>
            <a:ext cx="6043976" cy="31432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00363" y="3643314"/>
            <a:ext cx="5922937" cy="30718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TextBox 7"/>
          <p:cNvSpPr txBox="1"/>
          <p:nvPr/>
        </p:nvSpPr>
        <p:spPr>
          <a:xfrm>
            <a:off x="1214414" y="4786322"/>
            <a:ext cx="1571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/>
              <a:t>Похожее</a:t>
            </a:r>
            <a:endParaRPr lang="en-US" sz="2400" dirty="0"/>
          </a:p>
        </p:txBody>
      </p:sp>
      <p:sp>
        <p:nvSpPr>
          <p:cNvPr id="14" name="Rectangle 13"/>
          <p:cNvSpPr/>
          <p:nvPr/>
        </p:nvSpPr>
        <p:spPr>
          <a:xfrm>
            <a:off x="6000728" y="1428736"/>
            <a:ext cx="292899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 smtClean="0"/>
              <a:t>Плавное изменение</a:t>
            </a:r>
            <a:endParaRPr lang="en-US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 eaLnBrk="1" latinLnBrk="0" hangingPunct="1"/>
            <a:fld id="{09CEB3EB-F4F2-46F4-8867-D3C68411A9A0}" type="slidenum">
              <a:rPr kumimoji="0" lang="en-US" smtClean="0"/>
              <a:pPr algn="l" eaLnBrk="1" latinLnBrk="0" hangingPunct="1"/>
              <a:t>35</a:t>
            </a:fld>
            <a:endParaRPr kumimoji="0" lang="en-US" sz="1200">
              <a:solidFill>
                <a:schemeClr val="tx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29256" y="928670"/>
            <a:ext cx="3133725" cy="4905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1472" y="2214554"/>
            <a:ext cx="4500594" cy="35459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 eaLnBrk="1" latinLnBrk="0" hangingPunct="1"/>
            <a:fld id="{09CEB3EB-F4F2-46F4-8867-D3C68411A9A0}" type="slidenum">
              <a:rPr kumimoji="0" lang="en-US" smtClean="0"/>
              <a:pPr algn="l" eaLnBrk="1" latinLnBrk="0" hangingPunct="1"/>
              <a:t>36</a:t>
            </a:fld>
            <a:endParaRPr kumimoji="0" lang="en-US" sz="1200">
              <a:solidFill>
                <a:schemeClr val="tx2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85786" y="1000108"/>
            <a:ext cx="4214842" cy="83099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ru-RU" sz="2400" b="1" cap="all" dirty="0" smtClean="0">
                <a:solidFill>
                  <a:schemeClr val="tx1"/>
                </a:solidFill>
              </a:rPr>
              <a:t>Выделение нужных свойств</a:t>
            </a:r>
            <a:endParaRPr lang="ru-RU" sz="2400" dirty="0">
              <a:solidFill>
                <a:schemeClr val="tx1"/>
              </a:solidFill>
            </a:endParaRPr>
          </a:p>
        </p:txBody>
      </p:sp>
      <p:sp>
        <p:nvSpPr>
          <p:cNvPr id="7" name="Down Arrow 6"/>
          <p:cNvSpPr/>
          <p:nvPr/>
        </p:nvSpPr>
        <p:spPr>
          <a:xfrm>
            <a:off x="2643174" y="1857364"/>
            <a:ext cx="357190" cy="28575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>
            <a:off x="5072066" y="1357298"/>
            <a:ext cx="428628" cy="4286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4872789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TextBox 2"/>
          <p:cNvSpPr txBox="1"/>
          <p:nvPr/>
        </p:nvSpPr>
        <p:spPr>
          <a:xfrm>
            <a:off x="5143504" y="2428868"/>
            <a:ext cx="3429024" cy="329320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ru-RU" sz="2600" dirty="0" smtClean="0"/>
              <a:t>При большом маштабе можно отображать </a:t>
            </a:r>
            <a:r>
              <a:rPr lang="ru-RU" sz="2600" u="sng" dirty="0" smtClean="0"/>
              <a:t>кластеры</a:t>
            </a:r>
            <a:r>
              <a:rPr lang="ru-RU" sz="2600" dirty="0" smtClean="0"/>
              <a:t>,</a:t>
            </a:r>
          </a:p>
          <a:p>
            <a:r>
              <a:rPr lang="ru-RU" sz="2600" dirty="0" smtClean="0"/>
              <a:t>описывая их </a:t>
            </a:r>
            <a:r>
              <a:rPr lang="ru-RU" sz="2600" u="sng" dirty="0" smtClean="0"/>
              <a:t>собирательными чертами</a:t>
            </a:r>
            <a:r>
              <a:rPr lang="ru-RU" sz="2600" dirty="0" smtClean="0"/>
              <a:t> песен в их составе</a:t>
            </a:r>
            <a:endParaRPr lang="ru-RU" sz="2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 eaLnBrk="1" latinLnBrk="0" hangingPunct="1"/>
            <a:fld id="{09CEB3EB-F4F2-46F4-8867-D3C68411A9A0}" type="slidenum">
              <a:rPr kumimoji="0" lang="en-US" smtClean="0"/>
              <a:pPr algn="l" eaLnBrk="1" latinLnBrk="0" hangingPunct="1"/>
              <a:t>37</a:t>
            </a:fld>
            <a:endParaRPr kumimoji="0" lang="en-US" sz="1200">
              <a:solidFill>
                <a:schemeClr val="tx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rapezoid 27"/>
          <p:cNvSpPr/>
          <p:nvPr/>
        </p:nvSpPr>
        <p:spPr>
          <a:xfrm>
            <a:off x="6858016" y="3214686"/>
            <a:ext cx="2143140" cy="642942"/>
          </a:xfrm>
          <a:prstGeom prst="trapezoid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5720" y="428604"/>
            <a:ext cx="3000396" cy="83099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ru-RU" sz="2400" b="1" cap="all" dirty="0" smtClean="0">
                <a:solidFill>
                  <a:schemeClr val="tx1"/>
                </a:solidFill>
              </a:rPr>
              <a:t>ВсЁ вместе</a:t>
            </a:r>
            <a:endParaRPr lang="ru-RU" sz="2400" dirty="0" smtClean="0">
              <a:solidFill>
                <a:schemeClr val="tx1"/>
              </a:solidFill>
            </a:endParaRPr>
          </a:p>
          <a:p>
            <a:pPr algn="ctr"/>
            <a:endParaRPr lang="ru-RU" sz="2400" dirty="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357554" y="642918"/>
            <a:ext cx="1857388" cy="92869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# </a:t>
            </a:r>
            <a:r>
              <a:rPr lang="ru-RU" dirty="0" smtClean="0">
                <a:solidFill>
                  <a:schemeClr val="tx1"/>
                </a:solidFill>
              </a:rPr>
              <a:t>Своства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x</a:t>
            </a:r>
            <a:endParaRPr lang="ru-RU" dirty="0" smtClean="0">
              <a:solidFill>
                <a:schemeClr val="tx1"/>
              </a:solidFill>
            </a:endParaRP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# </a:t>
            </a:r>
            <a:r>
              <a:rPr lang="ru-RU" dirty="0" smtClean="0">
                <a:solidFill>
                  <a:schemeClr val="tx1"/>
                </a:solidFill>
              </a:rPr>
              <a:t>Песни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143636" y="642918"/>
            <a:ext cx="1928826" cy="85725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 smtClean="0">
              <a:solidFill>
                <a:schemeClr val="tx1"/>
              </a:solidFill>
            </a:endParaRP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# </a:t>
            </a:r>
            <a:r>
              <a:rPr lang="ru-RU" dirty="0" smtClean="0">
                <a:solidFill>
                  <a:schemeClr val="tx1"/>
                </a:solidFill>
              </a:rPr>
              <a:t>Измерения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x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# </a:t>
            </a:r>
            <a:r>
              <a:rPr lang="ru-RU" dirty="0" smtClean="0">
                <a:solidFill>
                  <a:schemeClr val="tx1"/>
                </a:solidFill>
              </a:rPr>
              <a:t>Песни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1571604" y="2000240"/>
            <a:ext cx="1785950" cy="1143008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 smtClean="0">
              <a:solidFill>
                <a:schemeClr val="tx1"/>
              </a:solidFill>
            </a:endParaRPr>
          </a:p>
          <a:p>
            <a:pPr algn="ctr"/>
            <a:r>
              <a:rPr lang="ru-RU" dirty="0" smtClean="0">
                <a:solidFill>
                  <a:schemeClr val="tx1"/>
                </a:solidFill>
              </a:rPr>
              <a:t>Анализ</a:t>
            </a:r>
          </a:p>
          <a:p>
            <a:pPr algn="ctr"/>
            <a:r>
              <a:rPr lang="ru-RU" dirty="0" smtClean="0">
                <a:solidFill>
                  <a:schemeClr val="tx1"/>
                </a:solidFill>
              </a:rPr>
              <a:t>Получение свойств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6786546" y="2214554"/>
            <a:ext cx="2214610" cy="1000132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tx1"/>
                </a:solidFill>
              </a:rPr>
              <a:t>Визуализация</a:t>
            </a:r>
          </a:p>
          <a:p>
            <a:pPr algn="ctr"/>
            <a:r>
              <a:rPr lang="ru-RU" dirty="0" smtClean="0">
                <a:solidFill>
                  <a:schemeClr val="tx1"/>
                </a:solidFill>
              </a:rPr>
              <a:t>взаимодействие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3929058" y="2000240"/>
            <a:ext cx="2500330" cy="1143008"/>
          </a:xfrm>
          <a:prstGeom prst="roundRect">
            <a:avLst>
              <a:gd name="adj" fmla="val 23778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tx1"/>
                </a:solidFill>
              </a:rPr>
              <a:t>Организация</a:t>
            </a:r>
          </a:p>
          <a:p>
            <a:pPr algn="ctr"/>
            <a:r>
              <a:rPr lang="ru-RU" dirty="0" smtClean="0">
                <a:solidFill>
                  <a:schemeClr val="tx1"/>
                </a:solidFill>
              </a:rPr>
              <a:t>Уменьшение размерности, кластеризация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Flowchart: Multidocument 10"/>
          <p:cNvSpPr/>
          <p:nvPr/>
        </p:nvSpPr>
        <p:spPr>
          <a:xfrm>
            <a:off x="142844" y="2214554"/>
            <a:ext cx="1000132" cy="1285884"/>
          </a:xfrm>
          <a:prstGeom prst="flowChartMultidocumen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tx1"/>
                </a:solidFill>
              </a:rPr>
              <a:t>песни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3" name="Straight Arrow Connector 12"/>
          <p:cNvCxnSpPr>
            <a:stCxn id="8" idx="3"/>
            <a:endCxn id="10" idx="1"/>
          </p:cNvCxnSpPr>
          <p:nvPr/>
        </p:nvCxnSpPr>
        <p:spPr>
          <a:xfrm>
            <a:off x="3357554" y="2571744"/>
            <a:ext cx="571504" cy="158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42844" y="1357298"/>
            <a:ext cx="17859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Музыкальная библиотека</a:t>
            </a:r>
            <a:endParaRPr lang="en-US" dirty="0"/>
          </a:p>
        </p:txBody>
      </p:sp>
      <p:cxnSp>
        <p:nvCxnSpPr>
          <p:cNvPr id="25" name="Straight Arrow Connector 24"/>
          <p:cNvCxnSpPr>
            <a:stCxn id="11" idx="3"/>
            <a:endCxn id="8" idx="1"/>
          </p:cNvCxnSpPr>
          <p:nvPr/>
        </p:nvCxnSpPr>
        <p:spPr>
          <a:xfrm flipV="1">
            <a:off x="1142976" y="2571744"/>
            <a:ext cx="428628" cy="28575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10" idx="3"/>
            <a:endCxn id="9" idx="1"/>
          </p:cNvCxnSpPr>
          <p:nvPr/>
        </p:nvCxnSpPr>
        <p:spPr>
          <a:xfrm>
            <a:off x="6429388" y="2571744"/>
            <a:ext cx="357158" cy="14287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5" idx="2"/>
          </p:cNvCxnSpPr>
          <p:nvPr/>
        </p:nvCxnSpPr>
        <p:spPr>
          <a:xfrm rot="5400000">
            <a:off x="3607587" y="1678769"/>
            <a:ext cx="785818" cy="571504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6" idx="2"/>
          </p:cNvCxnSpPr>
          <p:nvPr/>
        </p:nvCxnSpPr>
        <p:spPr>
          <a:xfrm rot="5400000">
            <a:off x="6375810" y="1839505"/>
            <a:ext cx="1071570" cy="392909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Freeform 35"/>
          <p:cNvSpPr/>
          <p:nvPr/>
        </p:nvSpPr>
        <p:spPr>
          <a:xfrm>
            <a:off x="1500166" y="2786058"/>
            <a:ext cx="2209800" cy="1928826"/>
          </a:xfrm>
          <a:custGeom>
            <a:avLst/>
            <a:gdLst>
              <a:gd name="connsiteX0" fmla="*/ 0 w 2209800"/>
              <a:gd name="connsiteY0" fmla="*/ 0 h 2846917"/>
              <a:gd name="connsiteX1" fmla="*/ 901700 w 2209800"/>
              <a:gd name="connsiteY1" fmla="*/ 2844800 h 2846917"/>
              <a:gd name="connsiteX2" fmla="*/ 2209800 w 2209800"/>
              <a:gd name="connsiteY2" fmla="*/ 12700 h 2846917"/>
              <a:gd name="connsiteX0" fmla="*/ 0 w 2209800"/>
              <a:gd name="connsiteY0" fmla="*/ 0 h 2839581"/>
              <a:gd name="connsiteX1" fmla="*/ 1071570 w 2209800"/>
              <a:gd name="connsiteY1" fmla="*/ 2837464 h 2839581"/>
              <a:gd name="connsiteX2" fmla="*/ 2209800 w 2209800"/>
              <a:gd name="connsiteY2" fmla="*/ 12700 h 2839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09800" h="2839581">
                <a:moveTo>
                  <a:pt x="0" y="0"/>
                </a:moveTo>
                <a:cubicBezTo>
                  <a:pt x="266700" y="1421341"/>
                  <a:pt x="703270" y="2835347"/>
                  <a:pt x="1071570" y="2837464"/>
                </a:cubicBezTo>
                <a:cubicBezTo>
                  <a:pt x="1439870" y="2839581"/>
                  <a:pt x="2070100" y="273050"/>
                  <a:pt x="2209800" y="12700"/>
                </a:cubicBezTo>
              </a:path>
            </a:pathLst>
          </a:cu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1785950" y="4714884"/>
            <a:ext cx="1785950" cy="19236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700" dirty="0" smtClean="0"/>
              <a:t>MARSYAS</a:t>
            </a:r>
          </a:p>
          <a:p>
            <a:pPr algn="ctr"/>
            <a:r>
              <a:rPr lang="en-US" sz="1700" dirty="0" err="1" smtClean="0"/>
              <a:t>MIRtoolbox</a:t>
            </a:r>
            <a:endParaRPr lang="en-US" sz="1700" dirty="0" smtClean="0"/>
          </a:p>
          <a:p>
            <a:pPr algn="ctr"/>
            <a:r>
              <a:rPr lang="en-US" sz="1700" dirty="0" smtClean="0"/>
              <a:t>Last.fm</a:t>
            </a:r>
          </a:p>
          <a:p>
            <a:pPr algn="ctr"/>
            <a:r>
              <a:rPr lang="en-US" sz="1700" dirty="0" smtClean="0"/>
              <a:t>Echonest.com</a:t>
            </a:r>
          </a:p>
          <a:p>
            <a:pPr algn="ctr"/>
            <a:r>
              <a:rPr lang="en-US" sz="1700" dirty="0" smtClean="0"/>
              <a:t>Allmusic.com</a:t>
            </a:r>
            <a:endParaRPr lang="ru-RU" sz="1700" dirty="0" smtClean="0"/>
          </a:p>
          <a:p>
            <a:pPr algn="ctr"/>
            <a:r>
              <a:rPr lang="ru-RU" sz="1700" dirty="0" smtClean="0"/>
              <a:t>.</a:t>
            </a:r>
          </a:p>
          <a:p>
            <a:pPr algn="ctr"/>
            <a:r>
              <a:rPr lang="ru-RU" sz="1700" dirty="0" smtClean="0"/>
              <a:t>.</a:t>
            </a:r>
            <a:endParaRPr lang="en-US" sz="1700" dirty="0" smtClean="0"/>
          </a:p>
        </p:txBody>
      </p:sp>
      <p:sp>
        <p:nvSpPr>
          <p:cNvPr id="41" name="Freeform 40"/>
          <p:cNvSpPr/>
          <p:nvPr/>
        </p:nvSpPr>
        <p:spPr>
          <a:xfrm>
            <a:off x="4143372" y="3071810"/>
            <a:ext cx="2057400" cy="2071702"/>
          </a:xfrm>
          <a:custGeom>
            <a:avLst/>
            <a:gdLst>
              <a:gd name="connsiteX0" fmla="*/ 0 w 2057400"/>
              <a:gd name="connsiteY0" fmla="*/ 12700 h 2504017"/>
              <a:gd name="connsiteX1" fmla="*/ 952500 w 2057400"/>
              <a:gd name="connsiteY1" fmla="*/ 2501900 h 2504017"/>
              <a:gd name="connsiteX2" fmla="*/ 2057400 w 2057400"/>
              <a:gd name="connsiteY2" fmla="*/ 0 h 25040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57400" h="2504017">
                <a:moveTo>
                  <a:pt x="0" y="12700"/>
                </a:moveTo>
                <a:cubicBezTo>
                  <a:pt x="304800" y="1258358"/>
                  <a:pt x="609600" y="2504017"/>
                  <a:pt x="952500" y="2501900"/>
                </a:cubicBezTo>
                <a:cubicBezTo>
                  <a:pt x="1295400" y="2499783"/>
                  <a:pt x="1852083" y="141817"/>
                  <a:pt x="2057400" y="0"/>
                </a:cubicBezTo>
              </a:path>
            </a:pathLst>
          </a:cu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/>
          <p:cNvGrpSpPr/>
          <p:nvPr/>
        </p:nvGrpSpPr>
        <p:grpSpPr>
          <a:xfrm>
            <a:off x="6858016" y="3857628"/>
            <a:ext cx="2133631" cy="2357454"/>
            <a:chOff x="6858016" y="3857628"/>
            <a:chExt cx="2133631" cy="2357454"/>
          </a:xfrm>
        </p:grpSpPr>
        <p:pic>
          <p:nvPicPr>
            <p:cNvPr id="4098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6858016" y="3857628"/>
              <a:ext cx="2133631" cy="144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61" name="Group 60"/>
            <p:cNvGrpSpPr/>
            <p:nvPr/>
          </p:nvGrpSpPr>
          <p:grpSpPr>
            <a:xfrm>
              <a:off x="8205829" y="5143512"/>
              <a:ext cx="285752" cy="1071570"/>
              <a:chOff x="7858148" y="5143512"/>
              <a:chExt cx="285752" cy="1071570"/>
            </a:xfrm>
          </p:grpSpPr>
          <p:cxnSp>
            <p:nvCxnSpPr>
              <p:cNvPr id="54" name="Straight Connector 53"/>
              <p:cNvCxnSpPr/>
              <p:nvPr/>
            </p:nvCxnSpPr>
            <p:spPr>
              <a:xfrm rot="5400000">
                <a:off x="7750991" y="5607859"/>
                <a:ext cx="500066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" name="Oval 41"/>
              <p:cNvSpPr/>
              <p:nvPr/>
            </p:nvSpPr>
            <p:spPr>
              <a:xfrm>
                <a:off x="7858148" y="5143512"/>
                <a:ext cx="285752" cy="285752"/>
              </a:xfrm>
              <a:prstGeom prst="ellipse">
                <a:avLst/>
              </a:prstGeom>
              <a:solidFill>
                <a:schemeClr val="accent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46" name="Straight Connector 45"/>
              <p:cNvCxnSpPr/>
              <p:nvPr/>
            </p:nvCxnSpPr>
            <p:spPr>
              <a:xfrm rot="5400000">
                <a:off x="7750991" y="5965049"/>
                <a:ext cx="357190" cy="14287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>
              <a:xfrm rot="16200000" flipH="1">
                <a:off x="7893867" y="5965049"/>
                <a:ext cx="357190" cy="14287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>
              <a:xfrm>
                <a:off x="7858148" y="5500702"/>
                <a:ext cx="285752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6" name="TextBox 65"/>
          <p:cNvSpPr txBox="1"/>
          <p:nvPr/>
        </p:nvSpPr>
        <p:spPr>
          <a:xfrm>
            <a:off x="4214810" y="5143512"/>
            <a:ext cx="17145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/>
              <a:t>Реализации </a:t>
            </a:r>
            <a:r>
              <a:rPr lang="en-US" dirty="0" smtClean="0"/>
              <a:t>SOM, PCA, …</a:t>
            </a:r>
            <a:endParaRPr lang="en-US" dirty="0"/>
          </a:p>
        </p:txBody>
      </p:sp>
      <p:sp>
        <p:nvSpPr>
          <p:cNvPr id="31" name="Slide Number Placeholder 3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 eaLnBrk="1" latinLnBrk="0" hangingPunct="1"/>
            <a:fld id="{09CEB3EB-F4F2-46F4-8867-D3C68411A9A0}" type="slidenum">
              <a:rPr kumimoji="0" lang="en-US" smtClean="0"/>
              <a:pPr algn="l" eaLnBrk="1" latinLnBrk="0" hangingPunct="1"/>
              <a:t>38</a:t>
            </a:fld>
            <a:endParaRPr kumimoji="0" lang="en-US" sz="1200">
              <a:solidFill>
                <a:schemeClr val="tx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933450"/>
            <a:ext cx="9239250" cy="5924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14348" y="4538667"/>
            <a:ext cx="838200" cy="151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TextBox 7"/>
          <p:cNvSpPr txBox="1"/>
          <p:nvPr/>
        </p:nvSpPr>
        <p:spPr>
          <a:xfrm>
            <a:off x="1357290" y="1000108"/>
            <a:ext cx="614366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200" dirty="0" smtClean="0"/>
              <a:t>получение свойств </a:t>
            </a:r>
            <a:r>
              <a:rPr lang="ru-RU" sz="2200" dirty="0" err="1" smtClean="0"/>
              <a:t>контента</a:t>
            </a:r>
            <a:r>
              <a:rPr lang="ru-RU" sz="2200" dirty="0" smtClean="0"/>
              <a:t>-</a:t>
            </a:r>
            <a:r>
              <a:rPr lang="en-US" sz="2200" dirty="0" smtClean="0"/>
              <a:t>&gt; PCA -&gt; scatter</a:t>
            </a:r>
            <a:endParaRPr lang="en-US" sz="22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 eaLnBrk="1" latinLnBrk="0" hangingPunct="1"/>
            <a:fld id="{09CEB3EB-F4F2-46F4-8867-D3C68411A9A0}" type="slidenum">
              <a:rPr kumimoji="0" lang="en-US" smtClean="0"/>
              <a:pPr algn="l" eaLnBrk="1" latinLnBrk="0" hangingPunct="1"/>
              <a:t>39</a:t>
            </a:fld>
            <a:endParaRPr kumimoji="0" lang="en-US" sz="1200">
              <a:solidFill>
                <a:schemeClr val="tx2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857356" y="428604"/>
            <a:ext cx="23574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 smtClean="0">
                <a:latin typeface="Times New Roman" pitchFamily="18" charset="0"/>
                <a:cs typeface="Times New Roman" pitchFamily="18" charset="0"/>
              </a:rPr>
              <a:t>Работа</a:t>
            </a:r>
            <a:endParaRPr lang="en-US" sz="2400" b="1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14414" y="1857364"/>
            <a:ext cx="650085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/>
              <a:t>Задачи</a:t>
            </a:r>
            <a:endParaRPr lang="en-US" b="1" dirty="0" smtClean="0"/>
          </a:p>
          <a:p>
            <a:pPr lvl="0">
              <a:buFont typeface="Arial" pitchFamily="34" charset="0"/>
              <a:buChar char="•"/>
            </a:pPr>
            <a:r>
              <a:rPr lang="ru-RU" dirty="0" smtClean="0"/>
              <a:t>Интегрировать методы </a:t>
            </a:r>
            <a:r>
              <a:rPr lang="en-US" dirty="0" smtClean="0"/>
              <a:t>MIR </a:t>
            </a:r>
            <a:r>
              <a:rPr lang="ru-RU" dirty="0" smtClean="0"/>
              <a:t>описанные в литературе.</a:t>
            </a:r>
            <a:endParaRPr lang="en-US" dirty="0" smtClean="0"/>
          </a:p>
          <a:p>
            <a:pPr lvl="0">
              <a:buFont typeface="Arial" pitchFamily="34" charset="0"/>
              <a:buChar char="•"/>
            </a:pPr>
            <a:r>
              <a:rPr lang="ru-RU" dirty="0" smtClean="0"/>
              <a:t>Визуализировать данные.</a:t>
            </a:r>
            <a:endParaRPr lang="en-US" dirty="0" smtClean="0"/>
          </a:p>
          <a:p>
            <a:pPr lvl="0">
              <a:buFont typeface="Arial" pitchFamily="34" charset="0"/>
              <a:buChar char="•"/>
            </a:pPr>
            <a:r>
              <a:rPr lang="ru-RU" dirty="0" smtClean="0"/>
              <a:t>Создать возможность </a:t>
            </a:r>
            <a:r>
              <a:rPr lang="ru-RU" dirty="0" smtClean="0"/>
              <a:t>взаимодействия с </a:t>
            </a:r>
            <a:r>
              <a:rPr lang="ru-RU" dirty="0" smtClean="0"/>
              <a:t>музыкальными произведениями.</a:t>
            </a:r>
            <a:endParaRPr lang="en-US" dirty="0" smtClean="0"/>
          </a:p>
          <a:p>
            <a:pPr lvl="0">
              <a:buFont typeface="Arial" pitchFamily="34" charset="0"/>
              <a:buChar char="•"/>
            </a:pPr>
            <a:r>
              <a:rPr lang="ru-RU" dirty="0" smtClean="0"/>
              <a:t>Создать возможность задания значимости величин в векторе свойств данных.</a:t>
            </a:r>
            <a:endParaRPr lang="en-US" dirty="0" smtClean="0"/>
          </a:p>
          <a:p>
            <a:pPr lvl="0">
              <a:buFont typeface="Arial" pitchFamily="34" charset="0"/>
              <a:buChar char="•"/>
            </a:pPr>
            <a:r>
              <a:rPr lang="ru-RU" dirty="0" smtClean="0"/>
              <a:t>Создать </a:t>
            </a:r>
            <a:r>
              <a:rPr lang="ru-RU" dirty="0" smtClean="0"/>
              <a:t>возможность фильтрации музыкальных произведений по значениям величин в векторе свойств.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285984" y="428604"/>
            <a:ext cx="3844450" cy="646331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ru-RU" dirty="0" smtClean="0"/>
              <a:t>Получение информации из Музыки</a:t>
            </a:r>
          </a:p>
          <a:p>
            <a:r>
              <a:rPr lang="ru-RU" dirty="0" smtClean="0"/>
              <a:t>(</a:t>
            </a:r>
            <a:r>
              <a:rPr lang="en-US" dirty="0" smtClean="0"/>
              <a:t>Music Information Retrieval – </a:t>
            </a:r>
            <a:r>
              <a:rPr lang="en-US" b="1" dirty="0" smtClean="0">
                <a:solidFill>
                  <a:schemeClr val="tx2">
                    <a:lumMod val="50000"/>
                  </a:schemeClr>
                </a:solidFill>
              </a:rPr>
              <a:t>MIR</a:t>
            </a:r>
            <a:r>
              <a:rPr lang="en-US" dirty="0" smtClean="0"/>
              <a:t>)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 eaLnBrk="1" latinLnBrk="0" hangingPunct="1"/>
            <a:fld id="{09CEB3EB-F4F2-46F4-8867-D3C68411A9A0}" type="slidenum">
              <a:rPr kumimoji="0" lang="en-US" smtClean="0"/>
              <a:pPr algn="l" eaLnBrk="1" latinLnBrk="0" hangingPunct="1"/>
              <a:t>4</a:t>
            </a:fld>
            <a:endParaRPr kumimoji="0" lang="en-US" sz="1200">
              <a:solidFill>
                <a:schemeClr val="tx2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00034" y="1000108"/>
            <a:ext cx="8282549" cy="5357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4214810" y="714356"/>
            <a:ext cx="4286280" cy="46166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ru-RU" sz="2400" dirty="0" smtClean="0"/>
              <a:t>Выделение нужных свойств</a:t>
            </a:r>
            <a:endParaRPr lang="en-US" sz="2400" dirty="0"/>
          </a:p>
        </p:txBody>
      </p:sp>
      <p:cxnSp>
        <p:nvCxnSpPr>
          <p:cNvPr id="9" name="Straight Arrow Connector 8"/>
          <p:cNvCxnSpPr/>
          <p:nvPr/>
        </p:nvCxnSpPr>
        <p:spPr>
          <a:xfrm rot="5400000" flipH="1" flipV="1">
            <a:off x="-2213893" y="3713958"/>
            <a:ext cx="5143536" cy="1588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500034" y="6500834"/>
            <a:ext cx="8286808" cy="1588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714348" y="3143248"/>
            <a:ext cx="45719" cy="10001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4500562" y="6357958"/>
            <a:ext cx="357190" cy="714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928926" y="1357298"/>
            <a:ext cx="500066" cy="0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928662" y="5214950"/>
            <a:ext cx="500066" cy="0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8286776" y="4929198"/>
            <a:ext cx="500066" cy="0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3286116" y="6143644"/>
            <a:ext cx="500066" cy="0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bird13.WAV">
            <a:hlinkClick r:id="" action="ppaction://media"/>
          </p:cNvPr>
          <p:cNvPicPr>
            <a:picLocks noRot="1" noChangeAspect="1"/>
          </p:cNvPicPr>
          <p:nvPr>
            <a:audioFile r:link="rId1"/>
          </p:nvPr>
        </p:nvPicPr>
        <p:blipFill>
          <a:blip r:embed="rId7" cstate="print"/>
          <a:stretch>
            <a:fillRect/>
          </a:stretch>
        </p:blipFill>
        <p:spPr>
          <a:xfrm>
            <a:off x="3500430" y="1142984"/>
            <a:ext cx="304800" cy="304800"/>
          </a:xfrm>
          <a:prstGeom prst="rect">
            <a:avLst/>
          </a:prstGeom>
        </p:spPr>
      </p:pic>
      <p:pic>
        <p:nvPicPr>
          <p:cNvPr id="22" name="classic23.wav">
            <a:hlinkClick r:id="" action="ppaction://media"/>
          </p:cNvPr>
          <p:cNvPicPr>
            <a:picLocks noRot="1" noChangeAspect="1"/>
          </p:cNvPicPr>
          <p:nvPr>
            <a:audioFile r:link="rId2"/>
          </p:nvPr>
        </p:nvPicPr>
        <p:blipFill>
          <a:blip r:embed="rId7" cstate="print"/>
          <a:stretch>
            <a:fillRect/>
          </a:stretch>
        </p:blipFill>
        <p:spPr>
          <a:xfrm>
            <a:off x="1071538" y="4786322"/>
            <a:ext cx="304800" cy="304800"/>
          </a:xfrm>
          <a:prstGeom prst="rect">
            <a:avLst/>
          </a:prstGeom>
        </p:spPr>
      </p:pic>
      <p:pic>
        <p:nvPicPr>
          <p:cNvPr id="23" name="rock30.wav">
            <a:hlinkClick r:id="" action="ppaction://media"/>
          </p:cNvPr>
          <p:cNvPicPr>
            <a:picLocks noRot="1" noChangeAspect="1"/>
          </p:cNvPicPr>
          <p:nvPr>
            <a:audioFile r:link="rId3"/>
          </p:nvPr>
        </p:nvPicPr>
        <p:blipFill>
          <a:blip r:embed="rId7" cstate="print"/>
          <a:stretch>
            <a:fillRect/>
          </a:stretch>
        </p:blipFill>
        <p:spPr>
          <a:xfrm>
            <a:off x="8501090" y="4500570"/>
            <a:ext cx="304800" cy="304800"/>
          </a:xfrm>
          <a:prstGeom prst="rect">
            <a:avLst/>
          </a:prstGeom>
        </p:spPr>
      </p:pic>
      <p:pic>
        <p:nvPicPr>
          <p:cNvPr id="24" name="speechrus023.wav">
            <a:hlinkClick r:id="" action="ppaction://media"/>
          </p:cNvPr>
          <p:cNvPicPr>
            <a:picLocks noRot="1" noChangeAspect="1"/>
          </p:cNvPicPr>
          <p:nvPr>
            <a:audioFile r:link="rId4"/>
          </p:nvPr>
        </p:nvPicPr>
        <p:blipFill>
          <a:blip r:embed="rId7" cstate="print"/>
          <a:stretch>
            <a:fillRect/>
          </a:stretch>
        </p:blipFill>
        <p:spPr>
          <a:xfrm>
            <a:off x="3571868" y="5857892"/>
            <a:ext cx="304800" cy="304800"/>
          </a:xfrm>
          <a:prstGeom prst="rect">
            <a:avLst/>
          </a:prstGeom>
        </p:spPr>
      </p:pic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 eaLnBrk="1" latinLnBrk="0" hangingPunct="1"/>
            <a:fld id="{09CEB3EB-F4F2-46F4-8867-D3C68411A9A0}" type="slidenum">
              <a:rPr kumimoji="0" lang="en-US" smtClean="0"/>
              <a:pPr algn="l" eaLnBrk="1" latinLnBrk="0" hangingPunct="1"/>
              <a:t>40</a:t>
            </a:fld>
            <a:endParaRPr kumimoji="0" lang="en-US" sz="1200">
              <a:solidFill>
                <a:schemeClr val="tx2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28662" y="428604"/>
            <a:ext cx="23574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 smtClean="0">
                <a:latin typeface="Times New Roman" pitchFamily="18" charset="0"/>
                <a:cs typeface="Times New Roman" pitchFamily="18" charset="0"/>
              </a:rPr>
              <a:t>Работа</a:t>
            </a:r>
            <a:endParaRPr lang="en-US" sz="2400" b="1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0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29994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  <p:audio>
              <p:cMediaNode>
                <p:cTn id="13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3000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  <p:audio>
              <p:cMediaNode>
                <p:cTn id="19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2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38754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"/>
                  </p:tgtEl>
                </p:cond>
              </p:nextCondLst>
            </p:seq>
            <p:audio>
              <p:cMediaNode>
                <p:cTn id="25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"/>
                </p:tgtEl>
              </p:cMediaNode>
            </p:audio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43042" y="571480"/>
            <a:ext cx="5580182" cy="43088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ru-RU" sz="2200" dirty="0" smtClean="0">
                <a:latin typeface="Times New Roman" pitchFamily="18" charset="0"/>
                <a:cs typeface="Times New Roman" pitchFamily="18" charset="0"/>
              </a:rPr>
              <a:t>Реализация 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MIR </a:t>
            </a:r>
            <a:r>
              <a:rPr lang="ru-RU" sz="2200" dirty="0" smtClean="0">
                <a:latin typeface="Times New Roman" pitchFamily="18" charset="0"/>
                <a:cs typeface="Times New Roman" pitchFamily="18" charset="0"/>
              </a:rPr>
              <a:t>системы на 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MATLAB 2009a</a:t>
            </a:r>
            <a:endParaRPr lang="en-US" sz="2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85786" y="1071546"/>
            <a:ext cx="3000396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200" u="sng" dirty="0" smtClean="0">
                <a:latin typeface="Times New Roman" pitchFamily="18" charset="0"/>
                <a:cs typeface="Times New Roman" pitchFamily="18" charset="0"/>
              </a:rPr>
              <a:t>Получения</a:t>
            </a:r>
            <a:r>
              <a:rPr lang="en-US" sz="2200" u="sng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200" u="sng" dirty="0" smtClean="0">
                <a:latin typeface="Times New Roman" pitchFamily="18" charset="0"/>
                <a:cs typeface="Times New Roman" pitchFamily="18" charset="0"/>
              </a:rPr>
              <a:t>данных</a:t>
            </a:r>
          </a:p>
          <a:p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Statistics Toolbox</a:t>
            </a:r>
          </a:p>
          <a:p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Signal Processing Toolbox</a:t>
            </a:r>
          </a:p>
          <a:p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Wavelet Toolbox</a:t>
            </a:r>
          </a:p>
          <a:p>
            <a:r>
              <a:rPr lang="en-US" sz="2200" dirty="0" err="1" smtClean="0">
                <a:latin typeface="Times New Roman" pitchFamily="18" charset="0"/>
                <a:cs typeface="Times New Roman" pitchFamily="18" charset="0"/>
              </a:rPr>
              <a:t>AuditoryToolbox</a:t>
            </a:r>
            <a:endParaRPr lang="en-US" sz="22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200" dirty="0" err="1" smtClean="0">
                <a:latin typeface="Times New Roman" pitchFamily="18" charset="0"/>
                <a:cs typeface="Times New Roman" pitchFamily="18" charset="0"/>
              </a:rPr>
              <a:t>MIRToolbox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ru-RU" sz="2200" dirty="0" smtClean="0">
                <a:latin typeface="Times New Roman" pitchFamily="18" charset="0"/>
                <a:cs typeface="Times New Roman" pitchFamily="18" charset="0"/>
              </a:rPr>
              <a:t>содержит 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manual </a:t>
            </a:r>
            <a:r>
              <a:rPr lang="ru-RU" sz="2200" dirty="0" smtClean="0">
                <a:latin typeface="Times New Roman" pitchFamily="18" charset="0"/>
                <a:cs typeface="Times New Roman" pitchFamily="18" charset="0"/>
              </a:rPr>
              <a:t>с сравнением  с другими решениями)</a:t>
            </a:r>
          </a:p>
          <a:p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XBAT (</a:t>
            </a:r>
            <a:r>
              <a:rPr lang="ru-RU" sz="2200" dirty="0" smtClean="0">
                <a:latin typeface="Times New Roman" pitchFamily="18" charset="0"/>
                <a:cs typeface="Times New Roman" pitchFamily="18" charset="0"/>
              </a:rPr>
              <a:t>программа для биоакустики)</a:t>
            </a:r>
            <a:endParaRPr lang="en-US" sz="2200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sz="2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72000" y="1142984"/>
            <a:ext cx="3643338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200" u="sng" dirty="0" smtClean="0">
                <a:latin typeface="Times New Roman" pitchFamily="18" charset="0"/>
                <a:cs typeface="Times New Roman" pitchFamily="18" charset="0"/>
              </a:rPr>
              <a:t>Анализ</a:t>
            </a:r>
          </a:p>
          <a:p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Neural Network Toolbox</a:t>
            </a:r>
          </a:p>
          <a:p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Statistics Toolbox</a:t>
            </a:r>
          </a:p>
          <a:p>
            <a:endParaRPr lang="en-US" sz="22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200" dirty="0" err="1" smtClean="0">
                <a:latin typeface="Times New Roman" pitchFamily="18" charset="0"/>
                <a:cs typeface="Times New Roman" pitchFamily="18" charset="0"/>
              </a:rPr>
              <a:t>SOMToolbox</a:t>
            </a:r>
            <a:endParaRPr lang="ru-RU" sz="22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200" dirty="0" err="1" smtClean="0">
                <a:latin typeface="Times New Roman" pitchFamily="18" charset="0"/>
                <a:cs typeface="Times New Roman" pitchFamily="18" charset="0"/>
              </a:rPr>
              <a:t>Netlab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 Toolbox</a:t>
            </a:r>
          </a:p>
          <a:p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Dimension Reduction Toolbox</a:t>
            </a:r>
            <a:endParaRPr lang="en-US" sz="2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286248" y="4714884"/>
            <a:ext cx="392909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200" u="sng" dirty="0" smtClean="0">
                <a:latin typeface="Times New Roman" pitchFamily="18" charset="0"/>
                <a:cs typeface="Times New Roman" pitchFamily="18" charset="0"/>
              </a:rPr>
              <a:t>Визуализация</a:t>
            </a:r>
          </a:p>
          <a:p>
            <a:r>
              <a:rPr lang="ru-RU" sz="2200" dirty="0" err="1" smtClean="0">
                <a:latin typeface="Times New Roman" pitchFamily="18" charset="0"/>
                <a:cs typeface="Times New Roman" pitchFamily="18" charset="0"/>
              </a:rPr>
              <a:t>Встроеные</a:t>
            </a:r>
            <a:r>
              <a:rPr lang="ru-RU" sz="2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200" dirty="0" smtClean="0">
                <a:latin typeface="Times New Roman" pitchFamily="18" charset="0"/>
                <a:cs typeface="Times New Roman" pitchFamily="18" charset="0"/>
              </a:rPr>
              <a:t>средства 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MATLAB </a:t>
            </a:r>
            <a:r>
              <a:rPr lang="ru-RU" sz="2200" dirty="0" smtClean="0">
                <a:latin typeface="Times New Roman" pitchFamily="18" charset="0"/>
                <a:cs typeface="Times New Roman" pitchFamily="18" charset="0"/>
              </a:rPr>
              <a:t>и решения предоставляемые в 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toolbox’</a:t>
            </a:r>
            <a:r>
              <a:rPr lang="ru-RU" sz="2200" dirty="0" smtClean="0">
                <a:latin typeface="Times New Roman" pitchFamily="18" charset="0"/>
                <a:cs typeface="Times New Roman" pitchFamily="18" charset="0"/>
              </a:rPr>
              <a:t>ах,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 GUIDE</a:t>
            </a:r>
            <a:endParaRPr lang="en-US" sz="2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Right Arrow 6"/>
          <p:cNvSpPr/>
          <p:nvPr/>
        </p:nvSpPr>
        <p:spPr>
          <a:xfrm>
            <a:off x="3786182" y="2214554"/>
            <a:ext cx="500066" cy="64294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Down Arrow 7"/>
          <p:cNvSpPr/>
          <p:nvPr/>
        </p:nvSpPr>
        <p:spPr>
          <a:xfrm>
            <a:off x="6072198" y="3857628"/>
            <a:ext cx="500066" cy="50006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 eaLnBrk="1" latinLnBrk="0" hangingPunct="1"/>
            <a:fld id="{09CEB3EB-F4F2-46F4-8867-D3C68411A9A0}" type="slidenum">
              <a:rPr kumimoji="0" lang="en-US" smtClean="0"/>
              <a:pPr algn="l" eaLnBrk="1" latinLnBrk="0" hangingPunct="1"/>
              <a:t>41</a:t>
            </a:fld>
            <a:endParaRPr kumimoji="0" lang="en-US" sz="1200">
              <a:solidFill>
                <a:schemeClr val="tx2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14282" y="285728"/>
            <a:ext cx="23574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 smtClean="0">
                <a:latin typeface="Times New Roman" pitchFamily="18" charset="0"/>
                <a:cs typeface="Times New Roman" pitchFamily="18" charset="0"/>
              </a:rPr>
              <a:t>Работа</a:t>
            </a:r>
            <a:endParaRPr lang="en-US" sz="2400" b="1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04907" y="214290"/>
            <a:ext cx="4805433" cy="43088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ru-RU" sz="2200" dirty="0" smtClean="0">
                <a:latin typeface="Times New Roman" pitchFamily="18" charset="0"/>
                <a:cs typeface="Times New Roman" pitchFamily="18" charset="0"/>
              </a:rPr>
              <a:t>Реализация 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MIR </a:t>
            </a:r>
            <a:r>
              <a:rPr lang="ru-RU" sz="2200" dirty="0" smtClean="0">
                <a:latin typeface="Times New Roman" pitchFamily="18" charset="0"/>
                <a:cs typeface="Times New Roman" pitchFamily="18" charset="0"/>
              </a:rPr>
              <a:t>системы на 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.NET 3.5</a:t>
            </a:r>
            <a:endParaRPr lang="en-US" sz="2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57158" y="714356"/>
            <a:ext cx="250033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200" u="sng" dirty="0" smtClean="0">
                <a:latin typeface="Times New Roman" pitchFamily="18" charset="0"/>
                <a:cs typeface="Times New Roman" pitchFamily="18" charset="0"/>
              </a:rPr>
              <a:t>Получения</a:t>
            </a:r>
            <a:r>
              <a:rPr lang="en-US" sz="2200" u="sng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200" u="sng" dirty="0" smtClean="0">
                <a:latin typeface="Times New Roman" pitchFamily="18" charset="0"/>
                <a:cs typeface="Times New Roman" pitchFamily="18" charset="0"/>
              </a:rPr>
              <a:t>данных</a:t>
            </a:r>
          </a:p>
          <a:p>
            <a:endParaRPr lang="ru-RU" sz="22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200" dirty="0" err="1" smtClean="0">
                <a:latin typeface="Times New Roman" pitchFamily="18" charset="0"/>
                <a:cs typeface="Times New Roman" pitchFamily="18" charset="0"/>
              </a:rPr>
              <a:t>Matlab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 Builder NE</a:t>
            </a:r>
          </a:p>
          <a:p>
            <a:r>
              <a:rPr lang="en-US" sz="2200" dirty="0" err="1" smtClean="0">
                <a:latin typeface="Times New Roman" pitchFamily="18" charset="0"/>
                <a:cs typeface="Times New Roman" pitchFamily="18" charset="0"/>
              </a:rPr>
              <a:t>Marsyas</a:t>
            </a:r>
            <a:endParaRPr lang="en-US" sz="2200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sz="22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Web-</a:t>
            </a:r>
            <a:r>
              <a:rPr lang="en-US" sz="2200" dirty="0" err="1" smtClean="0">
                <a:latin typeface="Times New Roman" pitchFamily="18" charset="0"/>
                <a:cs typeface="Times New Roman" pitchFamily="18" charset="0"/>
              </a:rPr>
              <a:t>servises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The </a:t>
            </a:r>
            <a:r>
              <a:rPr lang="en-US" sz="2200" dirty="0" err="1" smtClean="0">
                <a:latin typeface="Times New Roman" pitchFamily="18" charset="0"/>
                <a:cs typeface="Times New Roman" pitchFamily="18" charset="0"/>
              </a:rPr>
              <a:t>Echonest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 err="1" smtClean="0">
                <a:latin typeface="Times New Roman" pitchFamily="18" charset="0"/>
                <a:cs typeface="Times New Roman" pitchFamily="18" charset="0"/>
              </a:rPr>
              <a:t>Api</a:t>
            </a:r>
            <a:endParaRPr lang="en-US" sz="22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Last.fm</a:t>
            </a:r>
            <a:endParaRPr lang="en-US" sz="2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57158" y="4395787"/>
            <a:ext cx="8786842" cy="246221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MATLAB 2009a </a:t>
            </a:r>
            <a:r>
              <a:rPr lang="ru-RU" sz="2200" dirty="0" smtClean="0">
                <a:latin typeface="Times New Roman" pitchFamily="18" charset="0"/>
                <a:cs typeface="Times New Roman" pitchFamily="18" charset="0"/>
              </a:rPr>
              <a:t>может использовать   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Web-</a:t>
            </a:r>
            <a:r>
              <a:rPr lang="en-US" sz="2200" dirty="0" err="1" smtClean="0">
                <a:latin typeface="Times New Roman" pitchFamily="18" charset="0"/>
                <a:cs typeface="Times New Roman" pitchFamily="18" charset="0"/>
              </a:rPr>
              <a:t>sevices</a:t>
            </a:r>
            <a:r>
              <a:rPr lang="ru-RU" sz="2200" dirty="0" smtClean="0">
                <a:latin typeface="Times New Roman" pitchFamily="18" charset="0"/>
                <a:cs typeface="Times New Roman" pitchFamily="18" charset="0"/>
              </a:rPr>
              <a:t>, базы данных(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Database Toolbox</a:t>
            </a:r>
            <a:r>
              <a:rPr lang="ru-RU" sz="2200" dirty="0" smtClean="0">
                <a:latin typeface="Times New Roman" pitchFamily="18" charset="0"/>
                <a:cs typeface="Times New Roman" pitchFamily="18" charset="0"/>
              </a:rPr>
              <a:t>), любые 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Java </a:t>
            </a:r>
            <a:r>
              <a:rPr lang="ru-RU" sz="2200" dirty="0" smtClean="0">
                <a:latin typeface="Times New Roman" pitchFamily="18" charset="0"/>
                <a:cs typeface="Times New Roman" pitchFamily="18" charset="0"/>
              </a:rPr>
              <a:t>и 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.NET  </a:t>
            </a:r>
            <a:r>
              <a:rPr lang="ru-RU" sz="2200" dirty="0" smtClean="0">
                <a:latin typeface="Times New Roman" pitchFamily="18" charset="0"/>
                <a:cs typeface="Times New Roman" pitchFamily="18" charset="0"/>
              </a:rPr>
              <a:t>объекты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=&gt; </a:t>
            </a:r>
            <a:r>
              <a:rPr lang="ru-RU" sz="2200" dirty="0" smtClean="0">
                <a:latin typeface="Times New Roman" pitchFamily="18" charset="0"/>
                <a:cs typeface="Times New Roman" pitchFamily="18" charset="0"/>
              </a:rPr>
              <a:t>все что можно использовать на этих платформах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MATLAB </a:t>
            </a:r>
            <a:r>
              <a:rPr lang="ru-RU" sz="2200" dirty="0" smtClean="0">
                <a:latin typeface="Times New Roman" pitchFamily="18" charset="0"/>
                <a:cs typeface="Times New Roman" pitchFamily="18" charset="0"/>
              </a:rPr>
              <a:t>поддерживает 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OOP </a:t>
            </a:r>
            <a:r>
              <a:rPr lang="ru-RU" sz="2200" dirty="0" smtClean="0">
                <a:latin typeface="Times New Roman" pitchFamily="18" charset="0"/>
                <a:cs typeface="Times New Roman" pitchFamily="18" charset="0"/>
              </a:rPr>
              <a:t>и 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JIT </a:t>
            </a:r>
            <a:r>
              <a:rPr lang="ru-RU" sz="2200" dirty="0" smtClean="0">
                <a:latin typeface="Times New Roman" pitchFamily="18" charset="0"/>
                <a:cs typeface="Times New Roman" pitchFamily="18" charset="0"/>
              </a:rPr>
              <a:t>компиляцию. Основные преобразования выполняются параллельно. Есть 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Parallel Computing Toolbox.</a:t>
            </a:r>
            <a:endParaRPr lang="ru-RU" sz="2200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sz="2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500430" y="3571876"/>
            <a:ext cx="507209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200" u="sng" dirty="0" smtClean="0">
                <a:latin typeface="Times New Roman" pitchFamily="18" charset="0"/>
                <a:cs typeface="Times New Roman" pitchFamily="18" charset="0"/>
              </a:rPr>
              <a:t>Визуализация</a:t>
            </a:r>
          </a:p>
          <a:p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WPF(</a:t>
            </a:r>
            <a:r>
              <a:rPr lang="ru-RU" sz="2200" dirty="0" smtClean="0">
                <a:latin typeface="Times New Roman" pitchFamily="18" charset="0"/>
                <a:cs typeface="Times New Roman" pitchFamily="18" charset="0"/>
              </a:rPr>
              <a:t>настольная)и 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SL(</a:t>
            </a:r>
            <a:r>
              <a:rPr lang="ru-RU" sz="2200" dirty="0" smtClean="0">
                <a:latin typeface="Times New Roman" pitchFamily="18" charset="0"/>
                <a:cs typeface="Times New Roman" pitchFamily="18" charset="0"/>
              </a:rPr>
              <a:t>для 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Web)</a:t>
            </a:r>
            <a:endParaRPr lang="en-US" sz="2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143372" y="642919"/>
            <a:ext cx="361726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200" u="sng" dirty="0" smtClean="0">
                <a:latin typeface="Times New Roman" pitchFamily="18" charset="0"/>
                <a:cs typeface="Times New Roman" pitchFamily="18" charset="0"/>
              </a:rPr>
              <a:t>Анализ</a:t>
            </a:r>
          </a:p>
          <a:p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MATLAB Builder NE</a:t>
            </a:r>
          </a:p>
          <a:p>
            <a:pPr lvl="0"/>
            <a:r>
              <a:rPr lang="en-US" sz="2200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NN: </a:t>
            </a:r>
            <a:r>
              <a:rPr lang="en-US" sz="2200" dirty="0" err="1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NeuronDotNet</a:t>
            </a:r>
            <a:r>
              <a:rPr lang="en-US" sz="2200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, FANN</a:t>
            </a:r>
          </a:p>
          <a:p>
            <a:pPr lvl="0"/>
            <a:endParaRPr lang="en-US" sz="2200" dirty="0" smtClean="0">
              <a:latin typeface="Times New Roman" pitchFamily="18" charset="0"/>
              <a:cs typeface="Times New Roman" pitchFamily="18" charset="0"/>
            </a:endParaRPr>
          </a:p>
          <a:p>
            <a:pPr lvl="0"/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Math:</a:t>
            </a:r>
          </a:p>
          <a:p>
            <a:pPr lvl="0"/>
            <a:r>
              <a:rPr lang="en-US" sz="2200" dirty="0" err="1" smtClean="0">
                <a:latin typeface="Times New Roman" pitchFamily="18" charset="0"/>
                <a:cs typeface="Times New Roman" pitchFamily="18" charset="0"/>
              </a:rPr>
              <a:t>dnAnalytics</a:t>
            </a:r>
            <a:r>
              <a:rPr lang="ru-RU" sz="2200" dirty="0" smtClean="0">
                <a:latin typeface="Times New Roman" pitchFamily="18" charset="0"/>
                <a:cs typeface="Times New Roman" pitchFamily="18" charset="0"/>
              </a:rPr>
              <a:t> и другие</a:t>
            </a:r>
            <a:endParaRPr lang="en-US" sz="2200" dirty="0" smtClean="0">
              <a:latin typeface="Times New Roman" pitchFamily="18" charset="0"/>
              <a:cs typeface="Times New Roman" pitchFamily="18" charset="0"/>
            </a:endParaRPr>
          </a:p>
          <a:p>
            <a:endParaRPr lang="ru-RU" sz="2200" dirty="0" smtClean="0">
              <a:latin typeface="Times New Roman" pitchFamily="18" charset="0"/>
              <a:cs typeface="Times New Roman" pitchFamily="18" charset="0"/>
            </a:endParaRPr>
          </a:p>
          <a:p>
            <a:endParaRPr lang="ru-RU" sz="2200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sz="2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Right Arrow 7"/>
          <p:cNvSpPr/>
          <p:nvPr/>
        </p:nvSpPr>
        <p:spPr>
          <a:xfrm>
            <a:off x="3076651" y="1857364"/>
            <a:ext cx="923845" cy="4286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Down Arrow 8"/>
          <p:cNvSpPr/>
          <p:nvPr/>
        </p:nvSpPr>
        <p:spPr>
          <a:xfrm>
            <a:off x="5643570" y="2857496"/>
            <a:ext cx="372324" cy="64294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 eaLnBrk="1" latinLnBrk="0" hangingPunct="1"/>
            <a:fld id="{09CEB3EB-F4F2-46F4-8867-D3C68411A9A0}" type="slidenum">
              <a:rPr kumimoji="0" lang="en-US" smtClean="0"/>
              <a:pPr algn="l" eaLnBrk="1" latinLnBrk="0" hangingPunct="1"/>
              <a:t>42</a:t>
            </a:fld>
            <a:endParaRPr kumimoji="0" lang="en-US" sz="1200">
              <a:solidFill>
                <a:schemeClr val="tx2"/>
              </a:solidFill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 eaLnBrk="1" latinLnBrk="0" hangingPunct="1"/>
            <a:fld id="{09CEB3EB-F4F2-46F4-8867-D3C68411A9A0}" type="slidenum">
              <a:rPr kumimoji="0" lang="en-US" smtClean="0"/>
              <a:pPr algn="l" eaLnBrk="1" latinLnBrk="0" hangingPunct="1"/>
              <a:t>43</a:t>
            </a:fld>
            <a:endParaRPr kumimoji="0" lang="en-US" sz="1200">
              <a:solidFill>
                <a:schemeClr val="tx2"/>
              </a:solidFill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642910" y="714356"/>
            <a:ext cx="771530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i="1" cap="all" dirty="0" smtClean="0"/>
              <a:t>ОРГАНИЗАЦИЯ</a:t>
            </a:r>
            <a:r>
              <a:rPr lang="en-US" sz="2400" i="1" cap="all" dirty="0" smtClean="0"/>
              <a:t>  </a:t>
            </a:r>
            <a:r>
              <a:rPr lang="ru-RU" sz="2400" i="1" cap="all" dirty="0" smtClean="0"/>
              <a:t> И</a:t>
            </a:r>
            <a:r>
              <a:rPr lang="en-US" sz="2400" i="1" cap="all" dirty="0" smtClean="0"/>
              <a:t>  </a:t>
            </a:r>
            <a:r>
              <a:rPr lang="ru-RU" sz="2400" i="1" cap="all" dirty="0" smtClean="0"/>
              <a:t> ВИЗУАЛИЗАЦИЯ</a:t>
            </a:r>
            <a:r>
              <a:rPr lang="en-US" sz="2400" i="1" cap="all" dirty="0" smtClean="0"/>
              <a:t>   </a:t>
            </a:r>
            <a:r>
              <a:rPr lang="ru-RU" sz="2400" i="1" cap="all" dirty="0" smtClean="0"/>
              <a:t> МУЗЫКИ </a:t>
            </a:r>
            <a:r>
              <a:rPr lang="en-US" sz="2400" i="1" cap="all" dirty="0" smtClean="0"/>
              <a:t>  </a:t>
            </a:r>
            <a:r>
              <a:rPr lang="ru-RU" sz="2400" i="1" cap="all" dirty="0" smtClean="0"/>
              <a:t>по содержимому  </a:t>
            </a:r>
            <a:r>
              <a:rPr lang="en-US" sz="2400" i="1" cap="all" dirty="0" smtClean="0"/>
              <a:t>  </a:t>
            </a:r>
            <a:r>
              <a:rPr lang="ru-RU" sz="2400" i="1" cap="all" dirty="0" smtClean="0"/>
              <a:t>ИСПОЛЬЗУЯ </a:t>
            </a:r>
            <a:r>
              <a:rPr lang="en-US" sz="2400" i="1" cap="all" dirty="0" smtClean="0"/>
              <a:t>   </a:t>
            </a:r>
            <a:r>
              <a:rPr lang="ru-RU" sz="2400" i="1" cap="all" dirty="0" smtClean="0"/>
              <a:t>ТЕХНИКИ </a:t>
            </a:r>
            <a:endParaRPr lang="en-US" sz="2400" i="1" cap="all" dirty="0" smtClean="0"/>
          </a:p>
          <a:p>
            <a:pPr algn="ctr"/>
            <a:r>
              <a:rPr lang="ru-RU" sz="2400" i="1" cap="all" dirty="0" smtClean="0"/>
              <a:t>УМЕНЬШЕНИЯ </a:t>
            </a:r>
            <a:r>
              <a:rPr lang="en-US" sz="2400" i="1" cap="all" dirty="0" smtClean="0"/>
              <a:t>  </a:t>
            </a:r>
            <a:r>
              <a:rPr lang="ru-RU" sz="2400" i="1" cap="all" dirty="0" smtClean="0"/>
              <a:t>РАЗМЕРНОСТИ </a:t>
            </a:r>
            <a:r>
              <a:rPr lang="en-US" sz="2400" i="1" cap="all" dirty="0" smtClean="0"/>
              <a:t> </a:t>
            </a:r>
            <a:endParaRPr lang="en-US" sz="2400" i="1" cap="all" dirty="0" smtClean="0"/>
          </a:p>
          <a:p>
            <a:pPr algn="ctr"/>
            <a:r>
              <a:rPr lang="ru-RU" sz="2400" i="1" cap="all" dirty="0" smtClean="0"/>
              <a:t>И</a:t>
            </a:r>
            <a:r>
              <a:rPr lang="ru-RU" sz="2400" b="1" cap="all" dirty="0" smtClean="0"/>
              <a:t> </a:t>
            </a:r>
            <a:r>
              <a:rPr lang="en-US" sz="2400" b="1" cap="all" dirty="0" smtClean="0"/>
              <a:t> </a:t>
            </a:r>
            <a:r>
              <a:rPr lang="ru-RU" sz="2400" i="1" cap="all" dirty="0" smtClean="0"/>
              <a:t>КЛАСТЕРИЗАЦИИ</a:t>
            </a:r>
            <a:endParaRPr lang="ru-RU" sz="2400" i="1" dirty="0" smtClean="0"/>
          </a:p>
          <a:p>
            <a:pPr algn="ctr"/>
            <a:endParaRPr lang="ru-RU" sz="2400" dirty="0"/>
          </a:p>
        </p:txBody>
      </p:sp>
      <p:sp>
        <p:nvSpPr>
          <p:cNvPr id="14" name="TextBox 13"/>
          <p:cNvSpPr txBox="1"/>
          <p:nvPr/>
        </p:nvSpPr>
        <p:spPr>
          <a:xfrm>
            <a:off x="1142976" y="2428868"/>
            <a:ext cx="68580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Music Organization and Visualization  by Content using Dimension Reduction and Clusterization techniques</a:t>
            </a:r>
            <a:endParaRPr lang="ru-RU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 eaLnBrk="1" latinLnBrk="0" hangingPunct="1"/>
            <a:fld id="{09CEB3EB-F4F2-46F4-8867-D3C68411A9A0}" type="slidenum">
              <a:rPr kumimoji="0" lang="en-US" smtClean="0"/>
              <a:pPr algn="l" eaLnBrk="1" latinLnBrk="0" hangingPunct="1"/>
              <a:t>44</a:t>
            </a:fld>
            <a:endParaRPr kumimoji="0" lang="en-US" sz="1200">
              <a:solidFill>
                <a:schemeClr val="tx2"/>
              </a:solidFill>
            </a:endParaRPr>
          </a:p>
        </p:txBody>
      </p:sp>
      <p:pic>
        <p:nvPicPr>
          <p:cNvPr id="5" name="Picture 3" descr="D:\WORK\NoveHrady\INFO\Presentation\dilbert.gif"/>
          <p:cNvPicPr>
            <a:picLocks noChangeAspect="1" noChangeArrowheads="1"/>
          </p:cNvPicPr>
          <p:nvPr/>
        </p:nvPicPr>
        <p:blipFill>
          <a:blip r:embed="rId2" cstate="print">
            <a:lum/>
          </a:blip>
          <a:srcRect/>
          <a:stretch>
            <a:fillRect/>
          </a:stretch>
        </p:blipFill>
        <p:spPr bwMode="auto">
          <a:xfrm>
            <a:off x="642910" y="3643314"/>
            <a:ext cx="7816850" cy="2428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14282" y="214290"/>
            <a:ext cx="8929718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200" u="sng" dirty="0" smtClean="0">
                <a:latin typeface="Times New Roman" pitchFamily="18" charset="0"/>
                <a:cs typeface="Times New Roman" pitchFamily="18" charset="0"/>
              </a:rPr>
              <a:t>Литература</a:t>
            </a:r>
            <a:r>
              <a:rPr lang="en-US" sz="2200" u="sng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200" u="sng" dirty="0" smtClean="0">
                <a:latin typeface="Times New Roman" pitchFamily="18" charset="0"/>
                <a:cs typeface="Times New Roman" pitchFamily="18" charset="0"/>
              </a:rPr>
              <a:t>относящаяся к </a:t>
            </a:r>
            <a:r>
              <a:rPr lang="en-US" sz="2200" u="sng" dirty="0" smtClean="0">
                <a:latin typeface="Times New Roman" pitchFamily="18" charset="0"/>
                <a:cs typeface="Times New Roman" pitchFamily="18" charset="0"/>
              </a:rPr>
              <a:t>MIR</a:t>
            </a:r>
          </a:p>
          <a:p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[001] Anita </a:t>
            </a:r>
            <a:r>
              <a:rPr lang="en-US" sz="2200" dirty="0" err="1" smtClean="0">
                <a:latin typeface="Times New Roman" pitchFamily="18" charset="0"/>
                <a:cs typeface="Times New Roman" pitchFamily="18" charset="0"/>
              </a:rPr>
              <a:t>Shen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 Lillie “</a:t>
            </a:r>
            <a:r>
              <a:rPr lang="en-US" sz="2200" dirty="0" err="1" smtClean="0">
                <a:latin typeface="Times New Roman" pitchFamily="18" charset="0"/>
                <a:cs typeface="Times New Roman" pitchFamily="18" charset="0"/>
              </a:rPr>
              <a:t>MusicBox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: Navigating the space of your music”</a:t>
            </a:r>
            <a:r>
              <a:rPr lang="ru-RU" sz="2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August, 2008</a:t>
            </a:r>
            <a:endParaRPr lang="ru-RU" sz="22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[002]  Elias </a:t>
            </a:r>
            <a:r>
              <a:rPr lang="en-US" sz="2200" dirty="0" err="1" smtClean="0">
                <a:latin typeface="Times New Roman" pitchFamily="18" charset="0"/>
                <a:cs typeface="Times New Roman" pitchFamily="18" charset="0"/>
              </a:rPr>
              <a:t>Pampalk</a:t>
            </a:r>
            <a:r>
              <a:rPr lang="ru-RU" sz="2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“Islands of Music. Analysis, Organization, and Visualization of Music Archives” De</a:t>
            </a:r>
            <a:r>
              <a:rPr lang="ru-RU" sz="2200" dirty="0" smtClean="0">
                <a:latin typeface="Times New Roman" pitchFamily="18" charset="0"/>
                <a:cs typeface="Times New Roman" pitchFamily="18" charset="0"/>
              </a:rPr>
              <a:t>с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ember, 2001</a:t>
            </a:r>
            <a:endParaRPr lang="ru-RU" sz="22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[003] George </a:t>
            </a:r>
            <a:r>
              <a:rPr lang="en-US" sz="2200" dirty="0" err="1" smtClean="0">
                <a:latin typeface="Times New Roman" pitchFamily="18" charset="0"/>
                <a:cs typeface="Times New Roman" pitchFamily="18" charset="0"/>
              </a:rPr>
              <a:t>Tzanetakis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 “Manipulation, analysis and retrieval systems for audio signals” June, 2002</a:t>
            </a:r>
            <a:endParaRPr lang="ru-RU" sz="22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[004] Tristan </a:t>
            </a:r>
            <a:r>
              <a:rPr lang="en-US" sz="2200" dirty="0" err="1" smtClean="0">
                <a:latin typeface="Times New Roman" pitchFamily="18" charset="0"/>
                <a:cs typeface="Times New Roman" pitchFamily="18" charset="0"/>
              </a:rPr>
              <a:t>Jehan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 “Creating Music by Listening” September, 2005</a:t>
            </a:r>
          </a:p>
          <a:p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[005] J. Stephen </a:t>
            </a:r>
            <a:r>
              <a:rPr lang="en-US" sz="2200" dirty="0" err="1" smtClean="0">
                <a:latin typeface="Times New Roman" pitchFamily="18" charset="0"/>
                <a:cs typeface="Times New Roman" pitchFamily="18" charset="0"/>
              </a:rPr>
              <a:t>Downie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 “Music Information Retrieval” 2003</a:t>
            </a:r>
          </a:p>
          <a:p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[006] </a:t>
            </a:r>
            <a:r>
              <a:rPr lang="en-US" sz="2200" dirty="0" err="1" smtClean="0">
                <a:latin typeface="Times New Roman" pitchFamily="18" charset="0"/>
                <a:cs typeface="Times New Roman" pitchFamily="18" charset="0"/>
              </a:rPr>
              <a:t>Priit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 err="1" smtClean="0">
                <a:latin typeface="Times New Roman" pitchFamily="18" charset="0"/>
                <a:cs typeface="Times New Roman" pitchFamily="18" charset="0"/>
              </a:rPr>
              <a:t>Kirss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 “Audio Based Genre Classification of Electronic Music “June, 2007</a:t>
            </a:r>
            <a:endParaRPr lang="ru-RU" sz="22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[007]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Olivier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Lartillot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“</a:t>
            </a:r>
            <a:r>
              <a:rPr lang="en-US" sz="2400" i="1" dirty="0" err="1" smtClean="0">
                <a:latin typeface="Times New Roman" pitchFamily="18" charset="0"/>
                <a:cs typeface="Times New Roman" pitchFamily="18" charset="0"/>
              </a:rPr>
              <a:t>MIRtoolbox</a:t>
            </a:r>
            <a:r>
              <a:rPr lang="en-US" sz="2400" i="1" dirty="0" smtClean="0">
                <a:latin typeface="Times New Roman" pitchFamily="18" charset="0"/>
                <a:cs typeface="Times New Roman" pitchFamily="18" charset="0"/>
              </a:rPr>
              <a:t> 1.1 User’s Manual” </a:t>
            </a:r>
            <a:r>
              <a:rPr lang="en-US" sz="2400" dirty="0" smtClean="0"/>
              <a:t>May, </a:t>
            </a:r>
            <a:r>
              <a:rPr lang="en-US" sz="2400" dirty="0" smtClean="0"/>
              <a:t>2008</a:t>
            </a:r>
            <a:endParaRPr lang="en-US" sz="2200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 eaLnBrk="1" latinLnBrk="0" hangingPunct="1"/>
            <a:fld id="{09CEB3EB-F4F2-46F4-8867-D3C68411A9A0}" type="slidenum">
              <a:rPr kumimoji="0" lang="en-US" smtClean="0"/>
              <a:pPr algn="l" eaLnBrk="1" latinLnBrk="0" hangingPunct="1"/>
              <a:t>45</a:t>
            </a:fld>
            <a:endParaRPr kumimoji="0" lang="en-US" sz="1200">
              <a:solidFill>
                <a:schemeClr val="tx2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85720" y="4500570"/>
            <a:ext cx="864399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200" u="sng" dirty="0" smtClean="0">
                <a:latin typeface="Times New Roman" pitchFamily="18" charset="0"/>
                <a:cs typeface="Times New Roman" pitchFamily="18" charset="0"/>
              </a:rPr>
              <a:t>Презентации относящаяся </a:t>
            </a:r>
            <a:r>
              <a:rPr lang="ru-RU" sz="2200" u="sng" dirty="0" smtClean="0">
                <a:latin typeface="Times New Roman" pitchFamily="18" charset="0"/>
                <a:cs typeface="Times New Roman" pitchFamily="18" charset="0"/>
              </a:rPr>
              <a:t>к </a:t>
            </a:r>
            <a:r>
              <a:rPr lang="en-US" sz="2200" u="sng" dirty="0" smtClean="0">
                <a:latin typeface="Times New Roman" pitchFamily="18" charset="0"/>
                <a:cs typeface="Times New Roman" pitchFamily="18" charset="0"/>
              </a:rPr>
              <a:t>MIR</a:t>
            </a:r>
          </a:p>
          <a:p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[050]Baumann</a:t>
            </a:r>
            <a:r>
              <a:rPr lang="ru-RU" sz="2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“Visualization for Music IR” 2005</a:t>
            </a:r>
            <a:endParaRPr lang="en-US" sz="22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57158" y="428604"/>
            <a:ext cx="8929718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200" u="sng" dirty="0" smtClean="0">
                <a:latin typeface="Times New Roman" pitchFamily="18" charset="0"/>
                <a:cs typeface="Times New Roman" pitchFamily="18" charset="0"/>
              </a:rPr>
              <a:t>Литература</a:t>
            </a:r>
            <a:r>
              <a:rPr lang="en-US" sz="2200" u="sng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200" u="sng" dirty="0" smtClean="0">
                <a:latin typeface="Times New Roman" pitchFamily="18" charset="0"/>
                <a:cs typeface="Times New Roman" pitchFamily="18" charset="0"/>
              </a:rPr>
              <a:t>относящаяся к анализу, </a:t>
            </a:r>
            <a:r>
              <a:rPr lang="en-US" sz="2200" u="sng" dirty="0" smtClean="0">
                <a:latin typeface="Times New Roman" pitchFamily="18" charset="0"/>
                <a:cs typeface="Times New Roman" pitchFamily="18" charset="0"/>
              </a:rPr>
              <a:t>DR </a:t>
            </a:r>
            <a:r>
              <a:rPr lang="ru-RU" sz="2200" u="sng" dirty="0" smtClean="0">
                <a:latin typeface="Times New Roman" pitchFamily="18" charset="0"/>
                <a:cs typeface="Times New Roman" pitchFamily="18" charset="0"/>
              </a:rPr>
              <a:t>и </a:t>
            </a:r>
            <a:r>
              <a:rPr lang="en-US" sz="2200" u="sng" dirty="0" err="1" smtClean="0">
                <a:latin typeface="Times New Roman" pitchFamily="18" charset="0"/>
                <a:cs typeface="Times New Roman" pitchFamily="18" charset="0"/>
              </a:rPr>
              <a:t>Clusterization</a:t>
            </a:r>
            <a:endParaRPr lang="en-US" sz="2200" u="sng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sz="2400" dirty="0" smtClean="0"/>
          </a:p>
          <a:p>
            <a:r>
              <a:rPr lang="en-GB" sz="2400" dirty="0" smtClean="0"/>
              <a:t>[</a:t>
            </a:r>
            <a:r>
              <a:rPr lang="ru-RU" sz="2400" dirty="0" smtClean="0"/>
              <a:t>101</a:t>
            </a:r>
            <a:r>
              <a:rPr lang="en-GB" sz="2400" dirty="0" smtClean="0"/>
              <a:t>] A. </a:t>
            </a:r>
            <a:r>
              <a:rPr lang="en-GB" sz="2400" dirty="0" err="1" smtClean="0"/>
              <a:t>Gorban</a:t>
            </a:r>
            <a:r>
              <a:rPr lang="en-GB" sz="2400" dirty="0" smtClean="0"/>
              <a:t>, B. </a:t>
            </a:r>
            <a:r>
              <a:rPr lang="en-GB" sz="2400" dirty="0" err="1" smtClean="0"/>
              <a:t>Kegl</a:t>
            </a:r>
            <a:r>
              <a:rPr lang="en-GB" sz="2400" dirty="0" smtClean="0"/>
              <a:t>, D. </a:t>
            </a:r>
            <a:r>
              <a:rPr lang="en-GB" sz="2400" dirty="0" err="1" smtClean="0"/>
              <a:t>Wunsch</a:t>
            </a:r>
            <a:r>
              <a:rPr lang="en-GB" sz="2400" dirty="0" smtClean="0"/>
              <a:t>, A. </a:t>
            </a:r>
            <a:r>
              <a:rPr lang="en-GB" sz="2400" dirty="0" err="1" smtClean="0"/>
              <a:t>Zinovyev</a:t>
            </a:r>
            <a:r>
              <a:rPr lang="en-GB" sz="2400" dirty="0" smtClean="0"/>
              <a:t>  “Principal Manifolds for Data Visualisation and Dimension Reduction” 2007</a:t>
            </a:r>
            <a:endParaRPr lang="ru-RU" sz="2400" dirty="0" smtClean="0"/>
          </a:p>
          <a:p>
            <a:r>
              <a:rPr lang="en-US" sz="2400" dirty="0" smtClean="0"/>
              <a:t>[</a:t>
            </a:r>
            <a:r>
              <a:rPr lang="ru-RU" sz="2400" dirty="0" smtClean="0"/>
              <a:t>102</a:t>
            </a:r>
            <a:r>
              <a:rPr lang="en-US" sz="2400" dirty="0" smtClean="0"/>
              <a:t>] L.J.P. van </a:t>
            </a:r>
            <a:r>
              <a:rPr lang="en-US" sz="2400" dirty="0" err="1" smtClean="0"/>
              <a:t>der</a:t>
            </a:r>
            <a:r>
              <a:rPr lang="en-US" sz="2400" dirty="0" smtClean="0"/>
              <a:t> </a:t>
            </a:r>
            <a:r>
              <a:rPr lang="en-US" sz="2400" dirty="0" err="1" smtClean="0"/>
              <a:t>Maaten</a:t>
            </a:r>
            <a:r>
              <a:rPr lang="en-US" sz="2400" dirty="0" smtClean="0"/>
              <a:t> “Dimensionality Reduction: A Comparative Review” 2008</a:t>
            </a:r>
          </a:p>
          <a:p>
            <a:r>
              <a:rPr lang="en-US" sz="2400" dirty="0" smtClean="0"/>
              <a:t>[103] Jeff Hawkins , Sandra Blakeslee   “On Intelligence” July, 2005 </a:t>
            </a:r>
            <a:endParaRPr lang="ru-RU" sz="2400" dirty="0" smtClean="0"/>
          </a:p>
          <a:p>
            <a:endParaRPr lang="ru-RU" sz="2400" dirty="0" smtClean="0"/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sz="2200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 eaLnBrk="1" latinLnBrk="0" hangingPunct="1"/>
            <a:fld id="{09CEB3EB-F4F2-46F4-8867-D3C68411A9A0}" type="slidenum">
              <a:rPr kumimoji="0" lang="en-US" smtClean="0"/>
              <a:pPr algn="l" eaLnBrk="1" latinLnBrk="0" hangingPunct="1"/>
              <a:t>46</a:t>
            </a:fld>
            <a:endParaRPr kumimoji="0" lang="en-US" sz="1200">
              <a:solidFill>
                <a:schemeClr val="tx2"/>
              </a:solidFill>
            </a:endParaRPr>
          </a:p>
        </p:txBody>
      </p:sp>
    </p:spTree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 eaLnBrk="1" latinLnBrk="0" hangingPunct="1"/>
            <a:fld id="{09CEB3EB-F4F2-46F4-8867-D3C68411A9A0}" type="slidenum">
              <a:rPr kumimoji="0" lang="en-US" smtClean="0"/>
              <a:pPr algn="l" eaLnBrk="1" latinLnBrk="0" hangingPunct="1"/>
              <a:t>47</a:t>
            </a:fld>
            <a:endParaRPr kumimoji="0" lang="en-US" sz="1200">
              <a:solidFill>
                <a:schemeClr val="tx2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00034" y="1428736"/>
            <a:ext cx="24288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u="sng" dirty="0" smtClean="0"/>
              <a:t>Ссылки</a:t>
            </a:r>
            <a:r>
              <a:rPr lang="en-US" dirty="0" smtClean="0"/>
              <a:t>:</a:t>
            </a:r>
          </a:p>
          <a:p>
            <a:r>
              <a:rPr lang="en-US" smtClean="0">
                <a:hlinkClick r:id="rId2"/>
              </a:rPr>
              <a:t>www.ismir.org</a:t>
            </a:r>
            <a:endParaRPr lang="ru-RU" dirty="0" smtClean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2928926" y="1214422"/>
            <a:ext cx="3265638" cy="769441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 w="0" h="88900"/>
          </a:sp3d>
        </p:spPr>
        <p:txBody>
          <a:bodyPr wrap="none">
            <a:spAutoFit/>
          </a:bodyPr>
          <a:lstStyle/>
          <a:p>
            <a:r>
              <a:rPr lang="ru-RU" sz="2200" b="1" dirty="0" smtClean="0"/>
              <a:t>Музыка с разных сторон</a:t>
            </a:r>
          </a:p>
          <a:p>
            <a:r>
              <a:rPr lang="ru-RU" sz="2200" dirty="0" smtClean="0"/>
              <a:t>(</a:t>
            </a:r>
            <a:r>
              <a:rPr lang="en-US" sz="2200" dirty="0" smtClean="0"/>
              <a:t>Music Information</a:t>
            </a:r>
            <a:r>
              <a:rPr lang="ru-RU" sz="2200" dirty="0" smtClean="0"/>
              <a:t> </a:t>
            </a:r>
            <a:r>
              <a:rPr lang="en-US" sz="2200" dirty="0" smtClean="0"/>
              <a:t>facets</a:t>
            </a:r>
            <a:r>
              <a:rPr lang="ru-RU" sz="2200" dirty="0" smtClean="0"/>
              <a:t>)</a:t>
            </a:r>
            <a:endParaRPr lang="ru-RU" sz="2200" dirty="0"/>
          </a:p>
        </p:txBody>
      </p:sp>
      <p:sp>
        <p:nvSpPr>
          <p:cNvPr id="55" name="TextBox 54"/>
          <p:cNvSpPr txBox="1"/>
          <p:nvPr/>
        </p:nvSpPr>
        <p:spPr>
          <a:xfrm>
            <a:off x="2571736" y="428604"/>
            <a:ext cx="4500594" cy="46166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ru-RU" sz="2400" dirty="0" smtClean="0"/>
              <a:t>Как можно описать </a:t>
            </a:r>
            <a:r>
              <a:rPr lang="ru-RU" sz="2400" b="1" dirty="0" smtClean="0"/>
              <a:t>Музыку</a:t>
            </a:r>
            <a:r>
              <a:rPr lang="ru-RU" sz="2400" dirty="0" smtClean="0"/>
              <a:t>?</a:t>
            </a:r>
            <a:endParaRPr lang="ru-RU" sz="2400" dirty="0"/>
          </a:p>
        </p:txBody>
      </p:sp>
      <p:sp>
        <p:nvSpPr>
          <p:cNvPr id="101" name="TextBox 100"/>
          <p:cNvSpPr txBox="1"/>
          <p:nvPr/>
        </p:nvSpPr>
        <p:spPr>
          <a:xfrm>
            <a:off x="857224" y="2357430"/>
            <a:ext cx="8072462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Font typeface="Arial" pitchFamily="34" charset="0"/>
              <a:buChar char="•"/>
            </a:pPr>
            <a:r>
              <a:rPr lang="ru-RU" sz="2200" dirty="0" smtClean="0"/>
              <a:t>восприятия</a:t>
            </a:r>
            <a:r>
              <a:rPr lang="en-US" sz="2200" dirty="0" smtClean="0"/>
              <a:t>(</a:t>
            </a:r>
            <a:r>
              <a:rPr lang="ru-RU" sz="2200" dirty="0" smtClean="0"/>
              <a:t>енергия, текстура, ритм, темп, оркестровка</a:t>
            </a:r>
            <a:r>
              <a:rPr lang="en-US" sz="2200" dirty="0" smtClean="0"/>
              <a:t>, </a:t>
            </a:r>
            <a:r>
              <a:rPr lang="ru-RU" sz="2200" dirty="0" smtClean="0"/>
              <a:t>гармоничность,</a:t>
            </a:r>
            <a:r>
              <a:rPr lang="en-US" sz="2200" dirty="0" smtClean="0"/>
              <a:t> </a:t>
            </a:r>
            <a:r>
              <a:rPr lang="ru-RU" sz="2200" dirty="0" smtClean="0"/>
              <a:t>тон, характер мелодии</a:t>
            </a:r>
            <a:r>
              <a:rPr lang="en-US" sz="2200" dirty="0" smtClean="0"/>
              <a:t>)</a:t>
            </a:r>
            <a:endParaRPr lang="ru-RU" sz="2200" dirty="0" smtClean="0"/>
          </a:p>
          <a:p>
            <a:pPr lvl="0">
              <a:buFont typeface="Arial" pitchFamily="34" charset="0"/>
              <a:buChar char="•"/>
            </a:pPr>
            <a:r>
              <a:rPr lang="ru-RU" sz="2200" dirty="0" smtClean="0"/>
              <a:t>редакторская(импровизации</a:t>
            </a:r>
            <a:r>
              <a:rPr lang="en-US" sz="2200" dirty="0" smtClean="0"/>
              <a:t>, performance instructions</a:t>
            </a:r>
            <a:r>
              <a:rPr lang="ru-RU" sz="2200" dirty="0" smtClean="0"/>
              <a:t>, оркестровка</a:t>
            </a:r>
            <a:r>
              <a:rPr lang="en-US" sz="2200" dirty="0" smtClean="0"/>
              <a:t>)</a:t>
            </a:r>
            <a:endParaRPr lang="ru-RU" sz="2200" dirty="0" smtClean="0"/>
          </a:p>
          <a:p>
            <a:pPr lvl="0">
              <a:buFont typeface="Arial" pitchFamily="34" charset="0"/>
              <a:buChar char="•"/>
            </a:pPr>
            <a:r>
              <a:rPr lang="ru-RU" sz="2200" dirty="0" smtClean="0"/>
              <a:t>библиографическая</a:t>
            </a:r>
            <a:r>
              <a:rPr lang="en-US" sz="2200" dirty="0" smtClean="0"/>
              <a:t>  (</a:t>
            </a:r>
            <a:r>
              <a:rPr lang="ru-RU" sz="2200" dirty="0" smtClean="0"/>
              <a:t>название, исполнитель, композитор</a:t>
            </a:r>
            <a:r>
              <a:rPr lang="en-US" sz="2200" dirty="0" smtClean="0"/>
              <a:t>,</a:t>
            </a:r>
            <a:r>
              <a:rPr lang="ru-RU" sz="2200" dirty="0" smtClean="0"/>
              <a:t> страна</a:t>
            </a:r>
            <a:r>
              <a:rPr lang="en-US" sz="2200" dirty="0" smtClean="0"/>
              <a:t>, album art)</a:t>
            </a:r>
            <a:endParaRPr lang="ru-RU" sz="2200" dirty="0" smtClean="0"/>
          </a:p>
          <a:p>
            <a:pPr lvl="0">
              <a:buFont typeface="Arial" pitchFamily="34" charset="0"/>
              <a:buChar char="•"/>
            </a:pPr>
            <a:r>
              <a:rPr lang="ru-RU" sz="2200" dirty="0" smtClean="0"/>
              <a:t>культурная</a:t>
            </a:r>
            <a:r>
              <a:rPr lang="en-US" sz="2200" dirty="0" smtClean="0"/>
              <a:t>(</a:t>
            </a:r>
            <a:r>
              <a:rPr lang="ru-RU" sz="2200" dirty="0" smtClean="0"/>
              <a:t>жанр</a:t>
            </a:r>
            <a:r>
              <a:rPr lang="en-US" sz="2200" dirty="0" smtClean="0"/>
              <a:t>,</a:t>
            </a:r>
            <a:r>
              <a:rPr lang="ru-RU" sz="2200" dirty="0" smtClean="0"/>
              <a:t> субъективные квалификаторы</a:t>
            </a:r>
            <a:r>
              <a:rPr lang="en-US" sz="2200" dirty="0" smtClean="0"/>
              <a:t>)</a:t>
            </a:r>
            <a:endParaRPr lang="ru-RU" sz="2200" dirty="0" smtClean="0"/>
          </a:p>
          <a:p>
            <a:pPr lvl="0">
              <a:buFont typeface="Arial" pitchFamily="34" charset="0"/>
              <a:buChar char="•"/>
            </a:pPr>
            <a:r>
              <a:rPr lang="ru-RU" sz="2200" dirty="0" smtClean="0"/>
              <a:t>когнитивная </a:t>
            </a:r>
            <a:r>
              <a:rPr lang="en-US" sz="2200" dirty="0" smtClean="0"/>
              <a:t>(</a:t>
            </a:r>
            <a:r>
              <a:rPr lang="ru-RU" sz="2200" dirty="0" smtClean="0"/>
              <a:t>опыт</a:t>
            </a:r>
            <a:r>
              <a:rPr lang="en-US" sz="2200" dirty="0" smtClean="0"/>
              <a:t>, </a:t>
            </a:r>
            <a:r>
              <a:rPr lang="ru-RU" sz="2200" dirty="0" smtClean="0"/>
              <a:t>эмоции, </a:t>
            </a:r>
            <a:r>
              <a:rPr lang="en-US" sz="2200" dirty="0" smtClean="0"/>
              <a:t>reference)</a:t>
            </a:r>
            <a:endParaRPr lang="ru-RU" sz="2200" dirty="0" smtClean="0"/>
          </a:p>
          <a:p>
            <a:pPr lvl="0">
              <a:buFont typeface="Arial" pitchFamily="34" charset="0"/>
              <a:buChar char="•"/>
            </a:pPr>
            <a:r>
              <a:rPr lang="ru-RU" sz="2200" dirty="0" smtClean="0"/>
              <a:t>символическая</a:t>
            </a:r>
            <a:r>
              <a:rPr lang="en-US" sz="2200" dirty="0" smtClean="0"/>
              <a:t>(</a:t>
            </a:r>
            <a:r>
              <a:rPr lang="ru-RU" sz="2200" dirty="0" smtClean="0"/>
              <a:t>мелодия, гармония, структура</a:t>
            </a:r>
            <a:r>
              <a:rPr lang="en-US" sz="2200" dirty="0" smtClean="0"/>
              <a:t>) </a:t>
            </a:r>
          </a:p>
          <a:p>
            <a:pPr lvl="0">
              <a:buFont typeface="Arial" pitchFamily="34" charset="0"/>
              <a:buChar char="•"/>
            </a:pPr>
            <a:r>
              <a:rPr lang="ru-RU" sz="2200" dirty="0" smtClean="0"/>
              <a:t>текстовая (слова песни)</a:t>
            </a:r>
            <a:endParaRPr lang="en-US" sz="2200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 eaLnBrk="1" latinLnBrk="0" hangingPunct="1"/>
            <a:fld id="{09CEB3EB-F4F2-46F4-8867-D3C68411A9A0}" type="slidenum">
              <a:rPr kumimoji="0" lang="en-US" smtClean="0"/>
              <a:pPr algn="l" eaLnBrk="1" latinLnBrk="0" hangingPunct="1"/>
              <a:t>5</a:t>
            </a:fld>
            <a:endParaRPr kumimoji="0" lang="en-US" sz="1200">
              <a:solidFill>
                <a:schemeClr val="tx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2928926" y="2571744"/>
            <a:ext cx="3286148" cy="1857388"/>
          </a:xfrm>
          <a:prstGeom prst="round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tx1"/>
                </a:solidFill>
              </a:rPr>
              <a:t>Компьютерный слух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(Computer Audition )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214282" y="928670"/>
            <a:ext cx="2143140" cy="1071570"/>
          </a:xfrm>
          <a:prstGeom prst="roundRect">
            <a:avLst/>
          </a:prstGeom>
          <a:noFill/>
          <a:ln w="476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tx1"/>
                </a:solidFill>
              </a:rPr>
              <a:t>Обработка Сигналов(</a:t>
            </a:r>
            <a:r>
              <a:rPr lang="en-US" dirty="0" smtClean="0">
                <a:solidFill>
                  <a:schemeClr val="tx1"/>
                </a:solidFill>
              </a:rPr>
              <a:t>Signal processing)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3500430" y="785794"/>
            <a:ext cx="2143140" cy="1071570"/>
          </a:xfrm>
          <a:prstGeom prst="roundRect">
            <a:avLst/>
          </a:prstGeom>
          <a:noFill/>
          <a:ln w="476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tx1"/>
                </a:solidFill>
              </a:rPr>
              <a:t>Машинное обучение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(Machine learning)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6572264" y="1357298"/>
            <a:ext cx="2143140" cy="1071570"/>
          </a:xfrm>
          <a:prstGeom prst="roundRect">
            <a:avLst/>
          </a:prstGeom>
          <a:noFill/>
          <a:ln w="476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Human Computer Interaction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1142976" y="5000636"/>
            <a:ext cx="2143140" cy="1071570"/>
          </a:xfrm>
          <a:prstGeom prst="roundRect">
            <a:avLst/>
          </a:prstGeom>
          <a:noFill/>
          <a:ln w="317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tx1"/>
                </a:solidFill>
              </a:rPr>
              <a:t>Визуализация (</a:t>
            </a:r>
            <a:r>
              <a:rPr lang="en-US" dirty="0" smtClean="0">
                <a:solidFill>
                  <a:schemeClr val="tx1"/>
                </a:solidFill>
              </a:rPr>
              <a:t>Visualization</a:t>
            </a:r>
            <a:r>
              <a:rPr lang="ru-RU" dirty="0" smtClean="0">
                <a:solidFill>
                  <a:schemeClr val="tx1"/>
                </a:solidFill>
              </a:rPr>
              <a:t>)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5500694" y="4929198"/>
            <a:ext cx="2143140" cy="1071570"/>
          </a:xfrm>
          <a:prstGeom prst="roundRect">
            <a:avLst/>
          </a:prstGeom>
          <a:noFill/>
          <a:ln w="317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tx1"/>
                </a:solidFill>
              </a:rPr>
              <a:t>Восприятие(</a:t>
            </a:r>
            <a:r>
              <a:rPr lang="en-US" dirty="0" smtClean="0">
                <a:solidFill>
                  <a:schemeClr val="tx1"/>
                </a:solidFill>
              </a:rPr>
              <a:t>Perception)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7000860" y="2928934"/>
            <a:ext cx="2143140" cy="1071570"/>
          </a:xfrm>
          <a:prstGeom prst="round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tx1"/>
                </a:solidFill>
              </a:rPr>
              <a:t>Компьютерное зрение(</a:t>
            </a:r>
            <a:r>
              <a:rPr lang="en-US" dirty="0" smtClean="0">
                <a:solidFill>
                  <a:schemeClr val="tx1"/>
                </a:solidFill>
              </a:rPr>
              <a:t>Computer Vision)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0" y="3071810"/>
            <a:ext cx="2143140" cy="1071570"/>
          </a:xfrm>
          <a:prstGeom prst="round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Information Retrieval</a:t>
            </a:r>
            <a:endParaRPr lang="ru-RU" dirty="0">
              <a:solidFill>
                <a:schemeClr val="tx1"/>
              </a:solidFill>
            </a:endParaRPr>
          </a:p>
        </p:txBody>
      </p:sp>
      <p:cxnSp>
        <p:nvCxnSpPr>
          <p:cNvPr id="14" name="Straight Arrow Connector 13"/>
          <p:cNvCxnSpPr>
            <a:stCxn id="4" idx="3"/>
            <a:endCxn id="3" idx="0"/>
          </p:cNvCxnSpPr>
          <p:nvPr/>
        </p:nvCxnSpPr>
        <p:spPr>
          <a:xfrm>
            <a:off x="2357422" y="1464455"/>
            <a:ext cx="2214578" cy="1107289"/>
          </a:xfrm>
          <a:prstGeom prst="straightConnector1">
            <a:avLst/>
          </a:prstGeom>
          <a:ln w="47625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12" idx="3"/>
            <a:endCxn id="3" idx="1"/>
          </p:cNvCxnSpPr>
          <p:nvPr/>
        </p:nvCxnSpPr>
        <p:spPr>
          <a:xfrm flipV="1">
            <a:off x="2143140" y="3500438"/>
            <a:ext cx="785786" cy="107157"/>
          </a:xfrm>
          <a:prstGeom prst="straightConnector1">
            <a:avLst/>
          </a:prstGeom>
          <a:ln w="2540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8" idx="0"/>
            <a:endCxn id="3" idx="2"/>
          </p:cNvCxnSpPr>
          <p:nvPr/>
        </p:nvCxnSpPr>
        <p:spPr>
          <a:xfrm rot="5400000" flipH="1" flipV="1">
            <a:off x="3107521" y="3536157"/>
            <a:ext cx="571504" cy="2357454"/>
          </a:xfrm>
          <a:prstGeom prst="straightConnector1">
            <a:avLst/>
          </a:prstGeom>
          <a:ln w="31750">
            <a:prstDash val="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3" idx="2"/>
            <a:endCxn id="9" idx="0"/>
          </p:cNvCxnSpPr>
          <p:nvPr/>
        </p:nvCxnSpPr>
        <p:spPr>
          <a:xfrm rot="16200000" flipH="1">
            <a:off x="5322099" y="3679033"/>
            <a:ext cx="500066" cy="2000264"/>
          </a:xfrm>
          <a:prstGeom prst="straightConnector1">
            <a:avLst/>
          </a:prstGeom>
          <a:ln w="31750">
            <a:prstDash val="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6" idx="2"/>
            <a:endCxn id="3" idx="0"/>
          </p:cNvCxnSpPr>
          <p:nvPr/>
        </p:nvCxnSpPr>
        <p:spPr>
          <a:xfrm rot="5400000">
            <a:off x="4214810" y="2214554"/>
            <a:ext cx="714380" cy="1588"/>
          </a:xfrm>
          <a:prstGeom prst="straightConnector1">
            <a:avLst/>
          </a:prstGeom>
          <a:ln w="47625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7" idx="1"/>
            <a:endCxn id="3" idx="0"/>
          </p:cNvCxnSpPr>
          <p:nvPr/>
        </p:nvCxnSpPr>
        <p:spPr>
          <a:xfrm rot="10800000" flipV="1">
            <a:off x="4572000" y="1893082"/>
            <a:ext cx="2000264" cy="678661"/>
          </a:xfrm>
          <a:prstGeom prst="straightConnector1">
            <a:avLst/>
          </a:prstGeom>
          <a:ln w="47625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1" idx="1"/>
            <a:endCxn id="3" idx="3"/>
          </p:cNvCxnSpPr>
          <p:nvPr/>
        </p:nvCxnSpPr>
        <p:spPr>
          <a:xfrm rot="10800000" flipV="1">
            <a:off x="6215074" y="3464718"/>
            <a:ext cx="785786" cy="35719"/>
          </a:xfrm>
          <a:prstGeom prst="straightConnector1">
            <a:avLst/>
          </a:prstGeom>
          <a:ln w="2540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2285984" y="285728"/>
            <a:ext cx="4900252" cy="36933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ru-RU" dirty="0" smtClean="0">
                <a:solidFill>
                  <a:schemeClr val="tx1"/>
                </a:solidFill>
              </a:rPr>
              <a:t>Основы </a:t>
            </a:r>
            <a:r>
              <a:rPr lang="en-US" dirty="0" smtClean="0">
                <a:solidFill>
                  <a:schemeClr val="tx1"/>
                </a:solidFill>
              </a:rPr>
              <a:t>MIR</a:t>
            </a:r>
            <a:r>
              <a:rPr lang="ru-RU" dirty="0" smtClean="0">
                <a:solidFill>
                  <a:schemeClr val="tx1"/>
                </a:solidFill>
              </a:rPr>
              <a:t> находятся в 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ru-RU" dirty="0" smtClean="0">
                <a:solidFill>
                  <a:schemeClr val="tx1"/>
                </a:solidFill>
              </a:rPr>
              <a:t> </a:t>
            </a:r>
            <a:r>
              <a:rPr lang="en-US" dirty="0" smtClean="0">
                <a:solidFill>
                  <a:schemeClr val="tx1"/>
                </a:solidFill>
              </a:rPr>
              <a:t>Computer Audition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4033" name="Rectangle 1"/>
          <p:cNvSpPr>
            <a:spLocks noChangeArrowheads="1"/>
          </p:cNvSpPr>
          <p:nvPr/>
        </p:nvSpPr>
        <p:spPr bwMode="auto">
          <a:xfrm>
            <a:off x="2643174" y="6215082"/>
            <a:ext cx="3757952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2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Толще линии – Сильнее связь</a:t>
            </a:r>
            <a:endParaRPr kumimoji="0" lang="ru-RU" sz="2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 eaLnBrk="1" latinLnBrk="0" hangingPunct="1"/>
            <a:fld id="{09CEB3EB-F4F2-46F4-8867-D3C68411A9A0}" type="slidenum">
              <a:rPr kumimoji="0" lang="en-US" smtClean="0"/>
              <a:pPr algn="l" eaLnBrk="1" latinLnBrk="0" hangingPunct="1"/>
              <a:t>6</a:t>
            </a:fld>
            <a:endParaRPr kumimoji="0" lang="en-US" sz="1200">
              <a:solidFill>
                <a:schemeClr val="tx2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857488" y="142852"/>
            <a:ext cx="3143272" cy="36933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ru-RU" dirty="0" smtClean="0"/>
              <a:t>Относится о </a:t>
            </a:r>
            <a:r>
              <a:rPr lang="en-US" dirty="0" smtClean="0">
                <a:solidFill>
                  <a:schemeClr val="tx2">
                    <a:lumMod val="50000"/>
                  </a:schemeClr>
                </a:solidFill>
              </a:rPr>
              <a:t>MIR </a:t>
            </a:r>
            <a:r>
              <a:rPr lang="ru-RU" dirty="0" smtClean="0">
                <a:solidFill>
                  <a:schemeClr val="tx2">
                    <a:lumMod val="50000"/>
                  </a:schemeClr>
                </a:solidFill>
              </a:rPr>
              <a:t> </a:t>
            </a:r>
            <a:endParaRPr lang="ru-RU" dirty="0">
              <a:solidFill>
                <a:schemeClr val="tx2">
                  <a:lumMod val="50000"/>
                </a:schemeClr>
              </a:solidFill>
            </a:endParaRPr>
          </a:p>
        </p:txBody>
      </p:sp>
      <p:graphicFrame>
        <p:nvGraphicFramePr>
          <p:cNvPr id="29" name="Diagram 28"/>
          <p:cNvGraphicFramePr/>
          <p:nvPr/>
        </p:nvGraphicFramePr>
        <p:xfrm>
          <a:off x="0" y="571480"/>
          <a:ext cx="8715436" cy="62865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 eaLnBrk="1" latinLnBrk="0" hangingPunct="1"/>
            <a:fld id="{09CEB3EB-F4F2-46F4-8867-D3C68411A9A0}" type="slidenum">
              <a:rPr kumimoji="0" lang="en-US" smtClean="0"/>
              <a:pPr algn="l" eaLnBrk="1" latinLnBrk="0" hangingPunct="1"/>
              <a:t>7</a:t>
            </a:fld>
            <a:endParaRPr kumimoji="0" lang="en-US" sz="1200">
              <a:solidFill>
                <a:schemeClr val="tx2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1000108"/>
            <a:ext cx="4572000" cy="178510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2200" dirty="0" smtClean="0"/>
              <a:t>Ухо. </a:t>
            </a:r>
            <a:r>
              <a:rPr lang="en-US" sz="2200" dirty="0" smtClean="0"/>
              <a:t> </a:t>
            </a:r>
            <a:r>
              <a:rPr lang="ru-RU" sz="2200" dirty="0" smtClean="0"/>
              <a:t>Колебания воздуха во вмнешем ухе пробразовываются средним в колебания жидкости во внутреннем. После передаются в мосх.</a:t>
            </a:r>
            <a:endParaRPr lang="ru-RU" sz="2200" dirty="0"/>
          </a:p>
        </p:txBody>
      </p:sp>
      <p:sp>
        <p:nvSpPr>
          <p:cNvPr id="4" name="Rectangle 3"/>
          <p:cNvSpPr/>
          <p:nvPr/>
        </p:nvSpPr>
        <p:spPr>
          <a:xfrm>
            <a:off x="571472" y="3929066"/>
            <a:ext cx="800105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200" dirty="0" smtClean="0"/>
              <a:t>Передаточная функция среднего уха( дБ от логарифма частоты)</a:t>
            </a:r>
            <a:endParaRPr lang="ru-RU" sz="2200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57290" y="4357694"/>
            <a:ext cx="6621893" cy="19288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5720" y="214290"/>
            <a:ext cx="4144386" cy="3286148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pic>
      <p:sp>
        <p:nvSpPr>
          <p:cNvPr id="23" name="TextBox 22"/>
          <p:cNvSpPr txBox="1"/>
          <p:nvPr/>
        </p:nvSpPr>
        <p:spPr>
          <a:xfrm>
            <a:off x="2928926" y="2571744"/>
            <a:ext cx="92869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 smtClean="0">
                <a:solidFill>
                  <a:schemeClr val="bg1"/>
                </a:solidFill>
              </a:rPr>
              <a:t>Spane</a:t>
            </a:r>
            <a:endParaRPr lang="ru-RU" sz="1000" dirty="0">
              <a:solidFill>
                <a:schemeClr val="bg1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 eaLnBrk="1" latinLnBrk="0" hangingPunct="1"/>
            <a:fld id="{09CEB3EB-F4F2-46F4-8867-D3C68411A9A0}" type="slidenum">
              <a:rPr kumimoji="0" lang="en-US" smtClean="0"/>
              <a:pPr algn="l" eaLnBrk="1" latinLnBrk="0" hangingPunct="1"/>
              <a:t>8</a:t>
            </a:fld>
            <a:endParaRPr kumimoji="0" lang="en-US" sz="1200">
              <a:solidFill>
                <a:schemeClr val="tx2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1538" y="928670"/>
            <a:ext cx="6505575" cy="202882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2" name="TextBox 1"/>
          <p:cNvSpPr txBox="1"/>
          <p:nvPr/>
        </p:nvSpPr>
        <p:spPr>
          <a:xfrm>
            <a:off x="857224" y="3357562"/>
            <a:ext cx="3571900" cy="120032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chemeClr val="tx1"/>
                </a:solidFill>
              </a:rPr>
              <a:t>Психоакустика и </a:t>
            </a:r>
            <a:r>
              <a:rPr lang="en-US" dirty="0" smtClean="0">
                <a:solidFill>
                  <a:schemeClr val="tx1"/>
                </a:solidFill>
              </a:rPr>
              <a:t>Music Cognition</a:t>
            </a:r>
            <a:endParaRPr lang="ru-RU" dirty="0" smtClean="0">
              <a:solidFill>
                <a:schemeClr val="tx1"/>
              </a:solidFill>
            </a:endParaRPr>
          </a:p>
          <a:p>
            <a:pPr algn="ctr">
              <a:buFont typeface="Arial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  </a:t>
            </a:r>
            <a:r>
              <a:rPr lang="ru-RU" dirty="0" smtClean="0">
                <a:solidFill>
                  <a:schemeClr val="tx1"/>
                </a:solidFill>
              </a:rPr>
              <a:t>модель уха</a:t>
            </a:r>
          </a:p>
          <a:p>
            <a:pPr algn="ctr">
              <a:buFont typeface="Arial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  </a:t>
            </a:r>
            <a:r>
              <a:rPr lang="ru-RU" dirty="0" smtClean="0">
                <a:solidFill>
                  <a:schemeClr val="tx1"/>
                </a:solidFill>
              </a:rPr>
              <a:t>работа мозга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00034" y="714356"/>
            <a:ext cx="513410" cy="1857388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r>
              <a:rPr lang="en-US" dirty="0" err="1" smtClean="0"/>
              <a:t>Spane</a:t>
            </a:r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6143636" y="1000108"/>
            <a:ext cx="15001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/>
              <a:t>Овальное окно</a:t>
            </a:r>
            <a:endParaRPr lang="ru-RU" dirty="0"/>
          </a:p>
        </p:txBody>
      </p:sp>
      <p:sp>
        <p:nvSpPr>
          <p:cNvPr id="7" name="TextBox 6"/>
          <p:cNvSpPr txBox="1"/>
          <p:nvPr/>
        </p:nvSpPr>
        <p:spPr>
          <a:xfrm>
            <a:off x="7715272" y="1071546"/>
            <a:ext cx="1000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Улитка</a:t>
            </a:r>
            <a:endParaRPr lang="ru-RU" dirty="0"/>
          </a:p>
        </p:txBody>
      </p:sp>
      <p:sp>
        <p:nvSpPr>
          <p:cNvPr id="8" name="TextBox 7"/>
          <p:cNvSpPr txBox="1"/>
          <p:nvPr/>
        </p:nvSpPr>
        <p:spPr>
          <a:xfrm>
            <a:off x="1000100" y="1214422"/>
            <a:ext cx="1357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Жидкость 1</a:t>
            </a:r>
            <a:endParaRPr lang="ru-RU" dirty="0"/>
          </a:p>
        </p:txBody>
      </p:sp>
      <p:sp>
        <p:nvSpPr>
          <p:cNvPr id="9" name="TextBox 8"/>
          <p:cNvSpPr txBox="1"/>
          <p:nvPr/>
        </p:nvSpPr>
        <p:spPr>
          <a:xfrm>
            <a:off x="4143372" y="1071546"/>
            <a:ext cx="1500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Жидкость 2</a:t>
            </a:r>
            <a:endParaRPr lang="ru-RU" dirty="0"/>
          </a:p>
        </p:txBody>
      </p:sp>
      <p:sp>
        <p:nvSpPr>
          <p:cNvPr id="11" name="Rounded Rectangle 10"/>
          <p:cNvSpPr/>
          <p:nvPr/>
        </p:nvSpPr>
        <p:spPr>
          <a:xfrm>
            <a:off x="214282" y="4643446"/>
            <a:ext cx="5000660" cy="121444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tx1"/>
                </a:solidFill>
              </a:rPr>
              <a:t>Эффекты</a:t>
            </a:r>
          </a:p>
          <a:p>
            <a:r>
              <a:rPr lang="ru-RU" dirty="0" smtClean="0">
                <a:solidFill>
                  <a:schemeClr val="tx1"/>
                </a:solidFill>
              </a:rPr>
              <a:t>маскирование – частотно  и временное</a:t>
            </a:r>
          </a:p>
          <a:p>
            <a:r>
              <a:rPr lang="ru-RU" dirty="0" smtClean="0">
                <a:solidFill>
                  <a:schemeClr val="tx1"/>
                </a:solidFill>
              </a:rPr>
              <a:t>критические полосы – различимость частот</a:t>
            </a:r>
          </a:p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572132" y="3643314"/>
            <a:ext cx="328618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r>
              <a:rPr lang="en-US" dirty="0" smtClean="0"/>
              <a:t>mm  - </a:t>
            </a:r>
            <a:r>
              <a:rPr lang="ru-RU" dirty="0" smtClean="0"/>
              <a:t>длина</a:t>
            </a:r>
            <a:endParaRPr lang="en-US" dirty="0" smtClean="0"/>
          </a:p>
          <a:p>
            <a:r>
              <a:rPr lang="en-US" dirty="0" err="1" smtClean="0"/>
              <a:t>mel</a:t>
            </a:r>
            <a:r>
              <a:rPr lang="en-US" dirty="0" smtClean="0"/>
              <a:t>  - </a:t>
            </a:r>
            <a:r>
              <a:rPr lang="ru-RU" dirty="0" smtClean="0"/>
              <a:t>относительная</a:t>
            </a:r>
            <a:r>
              <a:rPr lang="en-US" dirty="0" smtClean="0"/>
              <a:t> pitch</a:t>
            </a:r>
          </a:p>
          <a:p>
            <a:r>
              <a:rPr lang="en-US" dirty="0" smtClean="0"/>
              <a:t>Bark - </a:t>
            </a:r>
            <a:r>
              <a:rPr lang="ru-RU" dirty="0" smtClean="0"/>
              <a:t>критическия полосы </a:t>
            </a:r>
            <a:r>
              <a:rPr lang="en-US" dirty="0" smtClean="0"/>
              <a:t>rate</a:t>
            </a:r>
            <a:endParaRPr lang="ru-RU" dirty="0" smtClean="0"/>
          </a:p>
          <a:p>
            <a:r>
              <a:rPr lang="en-US" dirty="0" smtClean="0"/>
              <a:t>KHz </a:t>
            </a:r>
            <a:r>
              <a:rPr lang="ru-RU" dirty="0" smtClean="0"/>
              <a:t>- частота</a:t>
            </a:r>
          </a:p>
          <a:p>
            <a:endParaRPr lang="ru-RU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 eaLnBrk="1" latinLnBrk="0" hangingPunct="1"/>
            <a:fld id="{09CEB3EB-F4F2-46F4-8867-D3C68411A9A0}" type="slidenum">
              <a:rPr kumimoji="0" lang="en-US" smtClean="0"/>
              <a:pPr algn="l" eaLnBrk="1" latinLnBrk="0" hangingPunct="1"/>
              <a:t>9</a:t>
            </a:fld>
            <a:endParaRPr kumimoji="0" lang="en-US" sz="1200">
              <a:solidFill>
                <a:schemeClr val="tx2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low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Custom 1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14262</TotalTime>
  <Words>1609</Words>
  <Application>Microsoft Office PowerPoint</Application>
  <PresentationFormat>On-screen Show (4:3)</PresentationFormat>
  <Paragraphs>364</Paragraphs>
  <Slides>47</Slides>
  <Notes>1</Notes>
  <HiddenSlides>19</HiddenSlides>
  <MMClips>4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48" baseType="lpstr">
      <vt:lpstr>Flow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asd and Rizzo</dc:creator>
  <cp:lastModifiedBy>ASD</cp:lastModifiedBy>
  <cp:revision>843</cp:revision>
  <dcterms:created xsi:type="dcterms:W3CDTF">2009-04-25T07:57:42Z</dcterms:created>
  <dcterms:modified xsi:type="dcterms:W3CDTF">2009-05-29T21:18:23Z</dcterms:modified>
</cp:coreProperties>
</file>